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Bold" panose="020B0803030501040103" pitchFamily="34" charset="0"/>
      <p:regular r:id="rId23"/>
      <p:bold r:id="rId24"/>
    </p:embeddedFont>
    <p:embeddedFont>
      <p:font typeface="Montserrat Classic" pitchFamily="2" charset="77"/>
      <p:regular r:id="rId25"/>
    </p:embeddedFont>
    <p:embeddedFont>
      <p:font typeface="Montserrat Classic Bold" pitchFamily="2" charset="77"/>
      <p:regular r:id="rId26"/>
      <p:bold r:id="rId27"/>
    </p:embeddedFont>
    <p:embeddedFont>
      <p:font typeface="Montserrat Semi-Bold" pitchFamily="2" charset="77"/>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autoAdjust="0"/>
    <p:restoredTop sz="94609" autoAdjust="0"/>
  </p:normalViewPr>
  <p:slideViewPr>
    <p:cSldViewPr>
      <p:cViewPr varScale="1">
        <p:scale>
          <a:sx n="99" d="100"/>
          <a:sy n="99" d="100"/>
        </p:scale>
        <p:origin x="21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961DC-F725-C346-972A-EE2D6B54E4F4}"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B8FCF-136E-8248-A7DE-8FCD04E5F357}" type="slidenum">
              <a:rPr lang="en-US" smtClean="0"/>
              <a:t>‹#›</a:t>
            </a:fld>
            <a:endParaRPr lang="en-US"/>
          </a:p>
        </p:txBody>
      </p:sp>
    </p:spTree>
    <p:extLst>
      <p:ext uri="{BB962C8B-B14F-4D97-AF65-F5344CB8AC3E}">
        <p14:creationId xmlns:p14="http://schemas.microsoft.com/office/powerpoint/2010/main" val="373532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B8FCF-136E-8248-A7DE-8FCD04E5F357}" type="slidenum">
              <a:rPr lang="en-US" smtClean="0"/>
              <a:t>16</a:t>
            </a:fld>
            <a:endParaRPr lang="en-US"/>
          </a:p>
        </p:txBody>
      </p:sp>
    </p:spTree>
    <p:extLst>
      <p:ext uri="{BB962C8B-B14F-4D97-AF65-F5344CB8AC3E}">
        <p14:creationId xmlns:p14="http://schemas.microsoft.com/office/powerpoint/2010/main" val="57592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Freeform 2"/>
          <p:cNvSpPr/>
          <p:nvPr/>
        </p:nvSpPr>
        <p:spPr>
          <a:xfrm>
            <a:off x="2485119" y="5878058"/>
            <a:ext cx="338117" cy="338117"/>
          </a:xfrm>
          <a:custGeom>
            <a:avLst/>
            <a:gdLst/>
            <a:ahLst/>
            <a:cxnLst/>
            <a:rect l="l" t="t" r="r" b="b"/>
            <a:pathLst>
              <a:path w="338117" h="338117">
                <a:moveTo>
                  <a:pt x="0" y="0"/>
                </a:moveTo>
                <a:lnTo>
                  <a:pt x="338117" y="0"/>
                </a:lnTo>
                <a:lnTo>
                  <a:pt x="338117" y="338118"/>
                </a:lnTo>
                <a:lnTo>
                  <a:pt x="0" y="338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25961" y="7304541"/>
            <a:ext cx="2738471" cy="2843446"/>
          </a:xfrm>
          <a:custGeom>
            <a:avLst/>
            <a:gdLst/>
            <a:ahLst/>
            <a:cxnLst/>
            <a:rect l="l" t="t" r="r" b="b"/>
            <a:pathLst>
              <a:path w="2738471" h="2843446">
                <a:moveTo>
                  <a:pt x="0" y="0"/>
                </a:moveTo>
                <a:lnTo>
                  <a:pt x="2738471" y="0"/>
                </a:lnTo>
                <a:lnTo>
                  <a:pt x="2738471" y="2843445"/>
                </a:lnTo>
                <a:lnTo>
                  <a:pt x="0" y="2843445"/>
                </a:lnTo>
                <a:lnTo>
                  <a:pt x="0" y="0"/>
                </a:lnTo>
                <a:close/>
              </a:path>
            </a:pathLst>
          </a:custGeom>
          <a:blipFill>
            <a:blip r:embed="rId4"/>
            <a:stretch>
              <a:fillRect/>
            </a:stretch>
          </a:blipFill>
        </p:spPr>
      </p:sp>
      <p:sp>
        <p:nvSpPr>
          <p:cNvPr id="4" name="Freeform 4"/>
          <p:cNvSpPr/>
          <p:nvPr/>
        </p:nvSpPr>
        <p:spPr>
          <a:xfrm>
            <a:off x="0" y="0"/>
            <a:ext cx="7897642" cy="10287000"/>
          </a:xfrm>
          <a:custGeom>
            <a:avLst/>
            <a:gdLst/>
            <a:ahLst/>
            <a:cxnLst/>
            <a:rect l="l" t="t" r="r" b="b"/>
            <a:pathLst>
              <a:path w="7897642" h="10287000">
                <a:moveTo>
                  <a:pt x="0" y="0"/>
                </a:moveTo>
                <a:lnTo>
                  <a:pt x="7897642" y="0"/>
                </a:lnTo>
                <a:lnTo>
                  <a:pt x="7897642" y="10287000"/>
                </a:lnTo>
                <a:lnTo>
                  <a:pt x="0" y="10287000"/>
                </a:lnTo>
                <a:lnTo>
                  <a:pt x="0" y="0"/>
                </a:lnTo>
                <a:close/>
              </a:path>
            </a:pathLst>
          </a:custGeom>
          <a:blipFill>
            <a:blip r:embed="rId5"/>
            <a:stretch>
              <a:fillRect l="-123855" r="-7707"/>
            </a:stretch>
          </a:blipFill>
        </p:spPr>
      </p:sp>
      <p:grpSp>
        <p:nvGrpSpPr>
          <p:cNvPr id="5" name="Group 5"/>
          <p:cNvGrpSpPr/>
          <p:nvPr/>
        </p:nvGrpSpPr>
        <p:grpSpPr>
          <a:xfrm>
            <a:off x="8273801" y="580768"/>
            <a:ext cx="10014199" cy="6064525"/>
            <a:chOff x="0" y="0"/>
            <a:chExt cx="13352265" cy="8086034"/>
          </a:xfrm>
        </p:grpSpPr>
        <p:sp>
          <p:nvSpPr>
            <p:cNvPr id="6" name="TextBox 6"/>
            <p:cNvSpPr txBox="1"/>
            <p:nvPr/>
          </p:nvSpPr>
          <p:spPr>
            <a:xfrm>
              <a:off x="0" y="85725"/>
              <a:ext cx="13352265" cy="6899586"/>
            </a:xfrm>
            <a:prstGeom prst="rect">
              <a:avLst/>
            </a:prstGeom>
          </p:spPr>
          <p:txBody>
            <a:bodyPr lIns="0" tIns="0" rIns="0" bIns="0" rtlCol="0" anchor="t">
              <a:spAutoFit/>
            </a:bodyPr>
            <a:lstStyle/>
            <a:p>
              <a:pPr>
                <a:lnSpc>
                  <a:spcPts val="10208"/>
                </a:lnSpc>
              </a:pPr>
              <a:r>
                <a:rPr lang="en-US" sz="9280">
                  <a:solidFill>
                    <a:srgbClr val="FF3131"/>
                  </a:solidFill>
                  <a:latin typeface="Montserrat Classic Bold"/>
                </a:rPr>
                <a:t>DEEP LEARNING</a:t>
              </a:r>
            </a:p>
            <a:p>
              <a:pPr marL="0" lvl="0" indent="0">
                <a:lnSpc>
                  <a:spcPts val="7609"/>
                </a:lnSpc>
              </a:pPr>
              <a:r>
                <a:rPr lang="en-US" sz="6917">
                  <a:solidFill>
                    <a:srgbClr val="E5E5E5"/>
                  </a:solidFill>
                  <a:latin typeface="Montserrat Classic Bold"/>
                </a:rPr>
                <a:t> FOR CLASSIFICATION OF </a:t>
              </a:r>
              <a:r>
                <a:rPr lang="en-US" sz="6917">
                  <a:solidFill>
                    <a:srgbClr val="5CE1E6"/>
                  </a:solidFill>
                  <a:latin typeface="Montserrat Classic Bold"/>
                </a:rPr>
                <a:t>TUBERCULOSIS</a:t>
              </a:r>
              <a:r>
                <a:rPr lang="en-US" sz="6917">
                  <a:solidFill>
                    <a:srgbClr val="E5E5E5"/>
                  </a:solidFill>
                  <a:latin typeface="Montserrat Classic Bold"/>
                </a:rPr>
                <a:t> - RELATED CHEST X-RAY</a:t>
              </a:r>
            </a:p>
          </p:txBody>
        </p:sp>
        <p:sp>
          <p:nvSpPr>
            <p:cNvPr id="7" name="TextBox 7"/>
            <p:cNvSpPr txBox="1"/>
            <p:nvPr/>
          </p:nvSpPr>
          <p:spPr>
            <a:xfrm>
              <a:off x="0" y="7464536"/>
              <a:ext cx="13352265" cy="621497"/>
            </a:xfrm>
            <a:prstGeom prst="rect">
              <a:avLst/>
            </a:prstGeom>
          </p:spPr>
          <p:txBody>
            <a:bodyPr lIns="0" tIns="0" rIns="0" bIns="0" rtlCol="0" anchor="t">
              <a:spAutoFit/>
            </a:bodyPr>
            <a:lstStyle/>
            <a:p>
              <a:pPr marL="0" lvl="0" indent="0" algn="l">
                <a:lnSpc>
                  <a:spcPts val="3954"/>
                </a:lnSpc>
              </a:pPr>
              <a:endParaRPr/>
            </a:p>
          </p:txBody>
        </p:sp>
      </p:grpSp>
      <p:grpSp>
        <p:nvGrpSpPr>
          <p:cNvPr id="8" name="Group 8"/>
          <p:cNvGrpSpPr/>
          <p:nvPr/>
        </p:nvGrpSpPr>
        <p:grpSpPr>
          <a:xfrm>
            <a:off x="8597004" y="7093225"/>
            <a:ext cx="7135701" cy="2484494"/>
            <a:chOff x="0" y="0"/>
            <a:chExt cx="9514268" cy="3312659"/>
          </a:xfrm>
        </p:grpSpPr>
        <p:sp>
          <p:nvSpPr>
            <p:cNvPr id="9" name="TextBox 9"/>
            <p:cNvSpPr txBox="1"/>
            <p:nvPr/>
          </p:nvSpPr>
          <p:spPr>
            <a:xfrm>
              <a:off x="0" y="661587"/>
              <a:ext cx="9514268" cy="2651072"/>
            </a:xfrm>
            <a:prstGeom prst="rect">
              <a:avLst/>
            </a:prstGeom>
          </p:spPr>
          <p:txBody>
            <a:bodyPr lIns="0" tIns="0" rIns="0" bIns="0" rtlCol="0" anchor="t">
              <a:spAutoFit/>
            </a:bodyPr>
            <a:lstStyle/>
            <a:p>
              <a:pPr>
                <a:lnSpc>
                  <a:spcPts val="4016"/>
                </a:lnSpc>
              </a:pPr>
              <a:r>
                <a:rPr lang="en-US" sz="2868">
                  <a:solidFill>
                    <a:srgbClr val="E5E5E5"/>
                  </a:solidFill>
                  <a:latin typeface="Montserrat Classic"/>
                </a:rPr>
                <a:t>HARSHIT RANJAN (BT22CSA029)</a:t>
              </a:r>
            </a:p>
            <a:p>
              <a:pPr>
                <a:lnSpc>
                  <a:spcPts val="4016"/>
                </a:lnSpc>
              </a:pPr>
              <a:r>
                <a:rPr lang="en-US" sz="2868">
                  <a:solidFill>
                    <a:srgbClr val="E5E5E5"/>
                  </a:solidFill>
                  <a:latin typeface="Montserrat Classic"/>
                </a:rPr>
                <a:t>SHARIT VAISHNAV(BT22CSA042)</a:t>
              </a:r>
            </a:p>
            <a:p>
              <a:pPr>
                <a:lnSpc>
                  <a:spcPts val="4016"/>
                </a:lnSpc>
              </a:pPr>
              <a:r>
                <a:rPr lang="en-US" sz="2868">
                  <a:solidFill>
                    <a:srgbClr val="E5E5E5"/>
                  </a:solidFill>
                  <a:latin typeface="Montserrat Classic"/>
                </a:rPr>
                <a:t>PRAJWAL PRASAD(BT22CSA043)</a:t>
              </a:r>
            </a:p>
            <a:p>
              <a:pPr>
                <a:lnSpc>
                  <a:spcPts val="4016"/>
                </a:lnSpc>
              </a:pPr>
              <a:r>
                <a:rPr lang="en-US" sz="2868">
                  <a:solidFill>
                    <a:srgbClr val="E5E5E5"/>
                  </a:solidFill>
                  <a:latin typeface="Montserrat Classic"/>
                </a:rPr>
                <a:t>HARSH SUHAN(BT22CSA034)</a:t>
              </a:r>
            </a:p>
          </p:txBody>
        </p:sp>
        <p:sp>
          <p:nvSpPr>
            <p:cNvPr id="10" name="TextBox 10"/>
            <p:cNvSpPr txBox="1"/>
            <p:nvPr/>
          </p:nvSpPr>
          <p:spPr>
            <a:xfrm>
              <a:off x="0" y="0"/>
              <a:ext cx="9514268" cy="524652"/>
            </a:xfrm>
            <a:prstGeom prst="rect">
              <a:avLst/>
            </a:prstGeom>
          </p:spPr>
          <p:txBody>
            <a:bodyPr lIns="0" tIns="0" rIns="0" bIns="0" rtlCol="0" anchor="t">
              <a:spAutoFit/>
            </a:bodyPr>
            <a:lstStyle/>
            <a:p>
              <a:pPr marL="0" lvl="0" indent="0">
                <a:lnSpc>
                  <a:spcPts val="3167"/>
                </a:lnSpc>
              </a:pPr>
              <a:r>
                <a:rPr lang="en-US" sz="2639">
                  <a:solidFill>
                    <a:srgbClr val="FDA715"/>
                  </a:solidFill>
                  <a:latin typeface="Montserrat Semi-Bold"/>
                </a:rPr>
                <a:t>PRESENTED 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32531" y="1497506"/>
            <a:ext cx="11513666" cy="7291988"/>
          </a:xfrm>
          <a:custGeom>
            <a:avLst/>
            <a:gdLst/>
            <a:ahLst/>
            <a:cxnLst/>
            <a:rect l="l" t="t" r="r" b="b"/>
            <a:pathLst>
              <a:path w="11513666" h="7291988">
                <a:moveTo>
                  <a:pt x="0" y="0"/>
                </a:moveTo>
                <a:lnTo>
                  <a:pt x="11513666" y="0"/>
                </a:lnTo>
                <a:lnTo>
                  <a:pt x="11513666" y="7291988"/>
                </a:lnTo>
                <a:lnTo>
                  <a:pt x="0" y="7291988"/>
                </a:lnTo>
                <a:lnTo>
                  <a:pt x="0" y="0"/>
                </a:lnTo>
                <a:close/>
              </a:path>
            </a:pathLst>
          </a:custGeom>
          <a:blipFill>
            <a:blip r:embed="rId4"/>
            <a:stretch>
              <a:fillRect/>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08</a:t>
            </a:r>
          </a:p>
        </p:txBody>
      </p:sp>
      <p:sp>
        <p:nvSpPr>
          <p:cNvPr id="8" name="TextBox 8"/>
          <p:cNvSpPr txBox="1"/>
          <p:nvPr/>
        </p:nvSpPr>
        <p:spPr>
          <a:xfrm>
            <a:off x="3488256" y="287287"/>
            <a:ext cx="11666454" cy="1044556"/>
          </a:xfrm>
          <a:prstGeom prst="rect">
            <a:avLst/>
          </a:prstGeom>
        </p:spPr>
        <p:txBody>
          <a:bodyPr lIns="0" tIns="0" rIns="0" bIns="0" rtlCol="0" anchor="t">
            <a:spAutoFit/>
          </a:bodyPr>
          <a:lstStyle/>
          <a:p>
            <a:pPr marL="0" lvl="0" indent="0" algn="l">
              <a:lnSpc>
                <a:spcPts val="8041"/>
              </a:lnSpc>
              <a:spcBef>
                <a:spcPct val="0"/>
              </a:spcBef>
            </a:pPr>
            <a:r>
              <a:rPr lang="en-US" sz="7310">
                <a:solidFill>
                  <a:srgbClr val="1B4444"/>
                </a:solidFill>
                <a:latin typeface="Montserrat Classic Bold"/>
              </a:rPr>
              <a:t>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25800" y="1205181"/>
            <a:ext cx="14637617" cy="8031213"/>
          </a:xfrm>
          <a:custGeom>
            <a:avLst/>
            <a:gdLst/>
            <a:ahLst/>
            <a:cxnLst/>
            <a:rect l="l" t="t" r="r" b="b"/>
            <a:pathLst>
              <a:path w="14637617" h="8031213">
                <a:moveTo>
                  <a:pt x="0" y="0"/>
                </a:moveTo>
                <a:lnTo>
                  <a:pt x="14637618" y="0"/>
                </a:lnTo>
                <a:lnTo>
                  <a:pt x="14637618" y="8031212"/>
                </a:lnTo>
                <a:lnTo>
                  <a:pt x="0" y="8031212"/>
                </a:lnTo>
                <a:lnTo>
                  <a:pt x="0" y="0"/>
                </a:lnTo>
                <a:close/>
              </a:path>
            </a:pathLst>
          </a:custGeom>
          <a:blipFill>
            <a:blip r:embed="rId4"/>
            <a:stretch>
              <a:fillRect t="-1022" b="-1022"/>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08</a:t>
            </a:r>
          </a:p>
        </p:txBody>
      </p:sp>
      <p:sp>
        <p:nvSpPr>
          <p:cNvPr id="8" name="TextBox 8"/>
          <p:cNvSpPr txBox="1"/>
          <p:nvPr/>
        </p:nvSpPr>
        <p:spPr>
          <a:xfrm>
            <a:off x="3310773" y="160624"/>
            <a:ext cx="11666454" cy="1044556"/>
          </a:xfrm>
          <a:prstGeom prst="rect">
            <a:avLst/>
          </a:prstGeom>
        </p:spPr>
        <p:txBody>
          <a:bodyPr lIns="0" tIns="0" rIns="0" bIns="0" rtlCol="0" anchor="t">
            <a:spAutoFit/>
          </a:bodyPr>
          <a:lstStyle/>
          <a:p>
            <a:pPr marL="0" lvl="0" indent="0" algn="l">
              <a:lnSpc>
                <a:spcPts val="8041"/>
              </a:lnSpc>
              <a:spcBef>
                <a:spcPct val="0"/>
              </a:spcBef>
            </a:pPr>
            <a:r>
              <a:rPr lang="en-US" sz="7310">
                <a:solidFill>
                  <a:srgbClr val="1B4444"/>
                </a:solidFill>
                <a:latin typeface="Montserrat Classic Bold"/>
              </a:rPr>
              <a:t>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Freeform 2"/>
          <p:cNvSpPr/>
          <p:nvPr/>
        </p:nvSpPr>
        <p:spPr>
          <a:xfrm>
            <a:off x="-3239117" y="-7847935"/>
            <a:ext cx="12103097" cy="10470485"/>
          </a:xfrm>
          <a:custGeom>
            <a:avLst/>
            <a:gdLst/>
            <a:ahLst/>
            <a:cxnLst/>
            <a:rect l="l" t="t" r="r" b="b"/>
            <a:pathLst>
              <a:path w="12103097" h="10470485">
                <a:moveTo>
                  <a:pt x="0" y="0"/>
                </a:moveTo>
                <a:lnTo>
                  <a:pt x="12103096" y="0"/>
                </a:lnTo>
                <a:lnTo>
                  <a:pt x="12103096" y="10470485"/>
                </a:lnTo>
                <a:lnTo>
                  <a:pt x="0" y="1047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01398" y="1177925"/>
            <a:ext cx="9359914" cy="5688681"/>
          </a:xfrm>
          <a:custGeom>
            <a:avLst/>
            <a:gdLst/>
            <a:ahLst/>
            <a:cxnLst/>
            <a:rect l="l" t="t" r="r" b="b"/>
            <a:pathLst>
              <a:path w="9359914" h="5688681">
                <a:moveTo>
                  <a:pt x="0" y="0"/>
                </a:moveTo>
                <a:lnTo>
                  <a:pt x="9359914" y="0"/>
                </a:lnTo>
                <a:lnTo>
                  <a:pt x="9359914" y="5688681"/>
                </a:lnTo>
                <a:lnTo>
                  <a:pt x="0" y="5688681"/>
                </a:lnTo>
                <a:lnTo>
                  <a:pt x="0" y="0"/>
                </a:lnTo>
                <a:close/>
              </a:path>
            </a:pathLst>
          </a:custGeom>
          <a:blipFill>
            <a:blip r:embed="rId4"/>
            <a:stretch>
              <a:fillRect l="-3797" r="-3797"/>
            </a:stretch>
          </a:blipFill>
        </p:spPr>
      </p:sp>
      <p:sp>
        <p:nvSpPr>
          <p:cNvPr id="4" name="TextBox 4"/>
          <p:cNvSpPr txBox="1"/>
          <p:nvPr/>
        </p:nvSpPr>
        <p:spPr>
          <a:xfrm>
            <a:off x="653651" y="428625"/>
            <a:ext cx="6688412" cy="1546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FFFFFF"/>
                </a:solidFill>
                <a:latin typeface="Montserrat Classic Bold"/>
              </a:rPr>
              <a:t>MODEL FORMATION</a:t>
            </a:r>
          </a:p>
        </p:txBody>
      </p:sp>
      <p:sp>
        <p:nvSpPr>
          <p:cNvPr id="5" name="TextBox 5"/>
          <p:cNvSpPr txBox="1"/>
          <p:nvPr/>
        </p:nvSpPr>
        <p:spPr>
          <a:xfrm>
            <a:off x="93314" y="2864389"/>
            <a:ext cx="8205973" cy="4916597"/>
          </a:xfrm>
          <a:prstGeom prst="rect">
            <a:avLst/>
          </a:prstGeom>
        </p:spPr>
        <p:txBody>
          <a:bodyPr lIns="0" tIns="0" rIns="0" bIns="0" rtlCol="0" anchor="t">
            <a:spAutoFit/>
          </a:bodyPr>
          <a:lstStyle/>
          <a:p>
            <a:pPr>
              <a:lnSpc>
                <a:spcPts val="3581"/>
              </a:lnSpc>
            </a:pPr>
            <a:r>
              <a:rPr lang="en-US" sz="2558">
                <a:solidFill>
                  <a:srgbClr val="FFFFFF"/>
                </a:solidFill>
                <a:latin typeface="Montserrat Classic"/>
              </a:rPr>
              <a:t>     1. Function Definition (create_lenet_model)  :  </a:t>
            </a:r>
          </a:p>
          <a:p>
            <a:pPr marL="552310" lvl="1" indent="-276155" algn="ctr">
              <a:lnSpc>
                <a:spcPts val="3581"/>
              </a:lnSpc>
              <a:buFont typeface="Arial"/>
              <a:buChar char="•"/>
            </a:pPr>
            <a:r>
              <a:rPr lang="en-US" sz="2558">
                <a:solidFill>
                  <a:srgbClr val="FFFFFF"/>
                </a:solidFill>
                <a:latin typeface="Montserrat Classic"/>
              </a:rPr>
              <a:t>This function defines the architecture of the LeNet model.</a:t>
            </a:r>
          </a:p>
          <a:p>
            <a:pPr marL="552310" lvl="1" indent="-276155">
              <a:lnSpc>
                <a:spcPts val="3581"/>
              </a:lnSpc>
              <a:buFont typeface="Arial"/>
              <a:buChar char="•"/>
            </a:pPr>
            <a:r>
              <a:rPr lang="en-US" sz="2558">
                <a:solidFill>
                  <a:srgbClr val="FFFFFF"/>
                </a:solidFill>
                <a:latin typeface="Montserrat Classic"/>
              </a:rPr>
              <a:t>  It takes two parameters:</a:t>
            </a:r>
          </a:p>
          <a:p>
            <a:pPr marL="552310" lvl="1" indent="-276155">
              <a:lnSpc>
                <a:spcPts val="3581"/>
              </a:lnSpc>
              <a:buAutoNum type="arabicPeriod"/>
            </a:pPr>
            <a:r>
              <a:rPr lang="en-US" sz="2558">
                <a:solidFill>
                  <a:srgbClr val="FFFFFF"/>
                </a:solidFill>
                <a:latin typeface="Montserrat Classic"/>
              </a:rPr>
              <a:t>  Input_shape: The shape of the input images. For                 example, (256, 256, 3) indicates images with a height and    width of 256 pixels and 3 channels (RGB).</a:t>
            </a:r>
          </a:p>
          <a:p>
            <a:pPr marL="552310" lvl="1" indent="-276155" algn="ctr">
              <a:lnSpc>
                <a:spcPts val="3581"/>
              </a:lnSpc>
              <a:buAutoNum type="arabicPeriod"/>
            </a:pPr>
            <a:r>
              <a:rPr lang="en-US" sz="2558">
                <a:solidFill>
                  <a:srgbClr val="FFFFFF"/>
                </a:solidFill>
                <a:latin typeface="Montserrat Classic"/>
              </a:rPr>
              <a:t>num_classes: The number of classes in the classification task. Default is set to 1, which suggests binary classification.</a:t>
            </a:r>
          </a:p>
        </p:txBody>
      </p:sp>
      <p:sp>
        <p:nvSpPr>
          <p:cNvPr id="6" name="TextBox 6"/>
          <p:cNvSpPr txBox="1"/>
          <p:nvPr/>
        </p:nvSpPr>
        <p:spPr>
          <a:xfrm>
            <a:off x="389930" y="8022825"/>
            <a:ext cx="16948100" cy="1389934"/>
          </a:xfrm>
          <a:prstGeom prst="rect">
            <a:avLst/>
          </a:prstGeom>
        </p:spPr>
        <p:txBody>
          <a:bodyPr lIns="0" tIns="0" rIns="0" bIns="0" rtlCol="0" anchor="t">
            <a:spAutoFit/>
          </a:bodyPr>
          <a:lstStyle/>
          <a:p>
            <a:pPr>
              <a:lnSpc>
                <a:spcPts val="3714"/>
              </a:lnSpc>
              <a:spcBef>
                <a:spcPct val="0"/>
              </a:spcBef>
            </a:pPr>
            <a:r>
              <a:rPr lang="en-US" sz="2653">
                <a:solidFill>
                  <a:srgbClr val="FFFFFF"/>
                </a:solidFill>
                <a:latin typeface="Montserrat Classic"/>
              </a:rPr>
              <a:t>2. Input Layer:</a:t>
            </a:r>
          </a:p>
          <a:p>
            <a:pPr>
              <a:lnSpc>
                <a:spcPts val="3714"/>
              </a:lnSpc>
              <a:spcBef>
                <a:spcPct val="0"/>
              </a:spcBef>
            </a:pPr>
            <a:r>
              <a:rPr lang="en-US" sz="2653">
                <a:solidFill>
                  <a:srgbClr val="FFFFFF"/>
                </a:solidFill>
                <a:latin typeface="Montserrat Classic"/>
              </a:rPr>
              <a:t>inputs = layers.Input(shape=input_shape): This line defines the input layer of the model with the specified input shape.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33959" cy="10287000"/>
            <a:chOff x="0" y="0"/>
            <a:chExt cx="2221290" cy="2709333"/>
          </a:xfrm>
        </p:grpSpPr>
        <p:sp>
          <p:nvSpPr>
            <p:cNvPr id="3" name="Freeform 3"/>
            <p:cNvSpPr/>
            <p:nvPr/>
          </p:nvSpPr>
          <p:spPr>
            <a:xfrm>
              <a:off x="0" y="0"/>
              <a:ext cx="2221290" cy="2709333"/>
            </a:xfrm>
            <a:custGeom>
              <a:avLst/>
              <a:gdLst/>
              <a:ahLst/>
              <a:cxnLst/>
              <a:rect l="l" t="t" r="r" b="b"/>
              <a:pathLst>
                <a:path w="2221290" h="2709333">
                  <a:moveTo>
                    <a:pt x="0" y="0"/>
                  </a:moveTo>
                  <a:lnTo>
                    <a:pt x="2221290" y="0"/>
                  </a:lnTo>
                  <a:lnTo>
                    <a:pt x="2221290" y="2709333"/>
                  </a:lnTo>
                  <a:lnTo>
                    <a:pt x="0" y="2709333"/>
                  </a:lnTo>
                  <a:close/>
                </a:path>
              </a:pathLst>
            </a:custGeom>
            <a:solidFill>
              <a:srgbClr val="1B4444"/>
            </a:solidFill>
          </p:spPr>
        </p:sp>
        <p:sp>
          <p:nvSpPr>
            <p:cNvPr id="4" name="TextBox 4"/>
            <p:cNvSpPr txBox="1"/>
            <p:nvPr/>
          </p:nvSpPr>
          <p:spPr>
            <a:xfrm>
              <a:off x="0" y="-38100"/>
              <a:ext cx="2221290" cy="2747433"/>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414101" y="521270"/>
            <a:ext cx="7605756" cy="50590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Montserrat Classic"/>
              </a:rPr>
              <a:t>3. Convolutional Layers:</a:t>
            </a:r>
          </a:p>
          <a:p>
            <a:pPr algn="ctr">
              <a:lnSpc>
                <a:spcPts val="3079"/>
              </a:lnSpc>
              <a:spcBef>
                <a:spcPct val="0"/>
              </a:spcBef>
            </a:pPr>
            <a:r>
              <a:rPr lang="en-US" sz="2199">
                <a:solidFill>
                  <a:srgbClr val="FFFFFF"/>
                </a:solidFill>
                <a:latin typeface="Montserrat Classic"/>
              </a:rPr>
              <a:t>x = layers.Conv2D(6, (5, 5), activation='relu')(inputs): This line creates the first convolutional layer with 6 filters/kernels of size 5x5 and ReLU activation function.</a:t>
            </a:r>
          </a:p>
          <a:p>
            <a:pPr algn="ctr">
              <a:lnSpc>
                <a:spcPts val="3079"/>
              </a:lnSpc>
              <a:spcBef>
                <a:spcPct val="0"/>
              </a:spcBef>
            </a:pPr>
            <a:r>
              <a:rPr lang="en-US" sz="2199">
                <a:solidFill>
                  <a:srgbClr val="FFFFFF"/>
                </a:solidFill>
                <a:latin typeface="Montserrat Classic"/>
              </a:rPr>
              <a:t>x = layers.MaxPooling2D((2, 2))(x): This line adds a max-pooling layer with a pool size of 2x2 after the first convolutional layer.</a:t>
            </a:r>
          </a:p>
          <a:p>
            <a:pPr algn="ctr">
              <a:lnSpc>
                <a:spcPts val="3079"/>
              </a:lnSpc>
              <a:spcBef>
                <a:spcPct val="0"/>
              </a:spcBef>
            </a:pPr>
            <a:r>
              <a:rPr lang="en-US" sz="2199">
                <a:solidFill>
                  <a:srgbClr val="FFFFFF"/>
                </a:solidFill>
                <a:latin typeface="Montserrat Classic"/>
              </a:rPr>
              <a:t>x = layers.Conv2D(16, (5, 5), activation='relu')(x): This line adds a second convolutional layer with 16 filters/kernels of size 5x5 and ReLU activation function.</a:t>
            </a:r>
          </a:p>
          <a:p>
            <a:pPr algn="ctr">
              <a:lnSpc>
                <a:spcPts val="3079"/>
              </a:lnSpc>
              <a:spcBef>
                <a:spcPct val="0"/>
              </a:spcBef>
            </a:pPr>
            <a:r>
              <a:rPr lang="en-US" sz="2199">
                <a:solidFill>
                  <a:srgbClr val="FFFFFF"/>
                </a:solidFill>
                <a:latin typeface="Montserrat Classic"/>
              </a:rPr>
              <a:t>x = layers.MaxPooling2D((2, 2))(x): This line adds another max-pooling layer after the second convolutional layer.</a:t>
            </a:r>
          </a:p>
        </p:txBody>
      </p:sp>
      <p:sp>
        <p:nvSpPr>
          <p:cNvPr id="6" name="TextBox 6"/>
          <p:cNvSpPr txBox="1"/>
          <p:nvPr/>
        </p:nvSpPr>
        <p:spPr>
          <a:xfrm>
            <a:off x="759880" y="6058417"/>
            <a:ext cx="6914198" cy="3522264"/>
          </a:xfrm>
          <a:prstGeom prst="rect">
            <a:avLst/>
          </a:prstGeom>
        </p:spPr>
        <p:txBody>
          <a:bodyPr lIns="0" tIns="0" rIns="0" bIns="0" rtlCol="0" anchor="t">
            <a:spAutoFit/>
          </a:bodyPr>
          <a:lstStyle/>
          <a:p>
            <a:pPr algn="ctr">
              <a:lnSpc>
                <a:spcPts val="3536"/>
              </a:lnSpc>
              <a:spcBef>
                <a:spcPct val="0"/>
              </a:spcBef>
            </a:pPr>
            <a:r>
              <a:rPr lang="en-US" sz="2526">
                <a:solidFill>
                  <a:srgbClr val="FFFFFF"/>
                </a:solidFill>
                <a:latin typeface="Montserrat Classic"/>
              </a:rPr>
              <a:t>5. Output Layer:</a:t>
            </a:r>
          </a:p>
          <a:p>
            <a:pPr algn="ctr">
              <a:lnSpc>
                <a:spcPts val="3536"/>
              </a:lnSpc>
              <a:spcBef>
                <a:spcPct val="0"/>
              </a:spcBef>
            </a:pPr>
            <a:r>
              <a:rPr lang="en-US" sz="2526">
                <a:solidFill>
                  <a:srgbClr val="FFFFFF"/>
                </a:solidFill>
                <a:latin typeface="Montserrat Classic"/>
              </a:rPr>
              <a:t>outputs = layers.Dense(num_classes, activation='sigmoid')(x): This line adds the output layer with a number of neurons equal to the number of classes specified in num_classes. The activation function used here is the sigmoid function, which is common for binary classification tasks.</a:t>
            </a:r>
          </a:p>
        </p:txBody>
      </p:sp>
      <p:sp>
        <p:nvSpPr>
          <p:cNvPr id="7" name="TextBox 7"/>
          <p:cNvSpPr txBox="1"/>
          <p:nvPr/>
        </p:nvSpPr>
        <p:spPr>
          <a:xfrm>
            <a:off x="9144000" y="502220"/>
            <a:ext cx="8115300" cy="4928075"/>
          </a:xfrm>
          <a:prstGeom prst="rect">
            <a:avLst/>
          </a:prstGeom>
        </p:spPr>
        <p:txBody>
          <a:bodyPr lIns="0" tIns="0" rIns="0" bIns="0" rtlCol="0" anchor="t">
            <a:spAutoFit/>
          </a:bodyPr>
          <a:lstStyle/>
          <a:p>
            <a:pPr algn="ctr">
              <a:lnSpc>
                <a:spcPts val="3978"/>
              </a:lnSpc>
              <a:spcBef>
                <a:spcPct val="0"/>
              </a:spcBef>
            </a:pPr>
            <a:r>
              <a:rPr lang="en-US" sz="2841">
                <a:solidFill>
                  <a:srgbClr val="000000"/>
                </a:solidFill>
                <a:latin typeface="Montserrat Classic"/>
              </a:rPr>
              <a:t>4. Flattening and Fully Connected Layers:</a:t>
            </a:r>
          </a:p>
          <a:p>
            <a:pPr algn="ctr">
              <a:lnSpc>
                <a:spcPts val="3978"/>
              </a:lnSpc>
              <a:spcBef>
                <a:spcPct val="0"/>
              </a:spcBef>
            </a:pPr>
            <a:r>
              <a:rPr lang="en-US" sz="2841">
                <a:solidFill>
                  <a:srgbClr val="000000"/>
                </a:solidFill>
                <a:latin typeface="Montserrat Classic"/>
              </a:rPr>
              <a:t>x = layers.Flatten()(x): This line flattens the output from the convolutional layers into a 1D array.</a:t>
            </a:r>
          </a:p>
          <a:p>
            <a:pPr algn="ctr">
              <a:lnSpc>
                <a:spcPts val="3978"/>
              </a:lnSpc>
              <a:spcBef>
                <a:spcPct val="0"/>
              </a:spcBef>
            </a:pPr>
            <a:r>
              <a:rPr lang="en-US" sz="2841">
                <a:solidFill>
                  <a:srgbClr val="000000"/>
                </a:solidFill>
                <a:latin typeface="Montserrat Classic"/>
              </a:rPr>
              <a:t>x = layers.Dense(120, activation='relu')(x): This line adds a fully connected layer with 120 neurons and ReLU activation function.</a:t>
            </a:r>
          </a:p>
          <a:p>
            <a:pPr algn="ctr">
              <a:lnSpc>
                <a:spcPts val="3978"/>
              </a:lnSpc>
              <a:spcBef>
                <a:spcPct val="0"/>
              </a:spcBef>
            </a:pPr>
            <a:r>
              <a:rPr lang="en-US" sz="2841">
                <a:solidFill>
                  <a:srgbClr val="000000"/>
                </a:solidFill>
                <a:latin typeface="Montserrat Classic"/>
              </a:rPr>
              <a:t>x = layers.Dense(84, activation='relu')(x): This line adds another fully connected layer with 84 neurons and ReLU activation function.</a:t>
            </a:r>
          </a:p>
        </p:txBody>
      </p:sp>
      <p:sp>
        <p:nvSpPr>
          <p:cNvPr id="8" name="TextBox 8"/>
          <p:cNvSpPr txBox="1"/>
          <p:nvPr/>
        </p:nvSpPr>
        <p:spPr>
          <a:xfrm>
            <a:off x="9144000" y="6128487"/>
            <a:ext cx="7593285" cy="3452194"/>
          </a:xfrm>
          <a:prstGeom prst="rect">
            <a:avLst/>
          </a:prstGeom>
        </p:spPr>
        <p:txBody>
          <a:bodyPr lIns="0" tIns="0" rIns="0" bIns="0" rtlCol="0" anchor="t">
            <a:spAutoFit/>
          </a:bodyPr>
          <a:lstStyle/>
          <a:p>
            <a:pPr algn="ctr">
              <a:lnSpc>
                <a:spcPts val="3971"/>
              </a:lnSpc>
              <a:spcBef>
                <a:spcPct val="0"/>
              </a:spcBef>
            </a:pPr>
            <a:r>
              <a:rPr lang="en-US" sz="2836">
                <a:solidFill>
                  <a:srgbClr val="000000"/>
                </a:solidFill>
                <a:latin typeface="Montserrat Classic"/>
              </a:rPr>
              <a:t>6. Model Compilation and Return:</a:t>
            </a:r>
          </a:p>
          <a:p>
            <a:pPr algn="ctr">
              <a:lnSpc>
                <a:spcPts val="3971"/>
              </a:lnSpc>
              <a:spcBef>
                <a:spcPct val="0"/>
              </a:spcBef>
            </a:pPr>
            <a:r>
              <a:rPr lang="en-US" sz="2836">
                <a:solidFill>
                  <a:srgbClr val="000000"/>
                </a:solidFill>
                <a:latin typeface="Montserrat Classic"/>
              </a:rPr>
              <a:t>model = Model(inputs=inputs, outputs=outputs): This line creates a Keras Model object with the defined input and output layers.</a:t>
            </a:r>
          </a:p>
          <a:p>
            <a:pPr algn="ctr">
              <a:lnSpc>
                <a:spcPts val="3971"/>
              </a:lnSpc>
              <a:spcBef>
                <a:spcPct val="0"/>
              </a:spcBef>
            </a:pPr>
            <a:r>
              <a:rPr lang="en-US" sz="2836">
                <a:solidFill>
                  <a:srgbClr val="000000"/>
                </a:solidFill>
                <a:latin typeface="Montserrat Classic"/>
              </a:rPr>
              <a:t>Finally, the function returns the created model.</a:t>
            </a:r>
          </a:p>
        </p:txBody>
      </p:sp>
      <p:sp>
        <p:nvSpPr>
          <p:cNvPr id="9" name="AutoShape 9"/>
          <p:cNvSpPr/>
          <p:nvPr/>
        </p:nvSpPr>
        <p:spPr>
          <a:xfrm>
            <a:off x="-600" y="5818442"/>
            <a:ext cx="18289201"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Freeform 2"/>
          <p:cNvSpPr/>
          <p:nvPr/>
        </p:nvSpPr>
        <p:spPr>
          <a:xfrm>
            <a:off x="4078531" y="2313832"/>
            <a:ext cx="13618326" cy="6727125"/>
          </a:xfrm>
          <a:custGeom>
            <a:avLst/>
            <a:gdLst/>
            <a:ahLst/>
            <a:cxnLst/>
            <a:rect l="l" t="t" r="r" b="b"/>
            <a:pathLst>
              <a:path w="13618326" h="6727125">
                <a:moveTo>
                  <a:pt x="0" y="0"/>
                </a:moveTo>
                <a:lnTo>
                  <a:pt x="13618326" y="0"/>
                </a:lnTo>
                <a:lnTo>
                  <a:pt x="13618326" y="6727125"/>
                </a:lnTo>
                <a:lnTo>
                  <a:pt x="0" y="6727125"/>
                </a:lnTo>
                <a:lnTo>
                  <a:pt x="0" y="0"/>
                </a:lnTo>
                <a:close/>
              </a:path>
            </a:pathLst>
          </a:custGeom>
          <a:blipFill>
            <a:blip r:embed="rId2"/>
            <a:stretch>
              <a:fillRect/>
            </a:stretch>
          </a:blipFill>
        </p:spPr>
      </p:sp>
      <p:sp>
        <p:nvSpPr>
          <p:cNvPr id="3" name="Freeform 3"/>
          <p:cNvSpPr/>
          <p:nvPr/>
        </p:nvSpPr>
        <p:spPr>
          <a:xfrm>
            <a:off x="390499" y="2313832"/>
            <a:ext cx="3284594" cy="3177098"/>
          </a:xfrm>
          <a:custGeom>
            <a:avLst/>
            <a:gdLst/>
            <a:ahLst/>
            <a:cxnLst/>
            <a:rect l="l" t="t" r="r" b="b"/>
            <a:pathLst>
              <a:path w="3284594" h="3177098">
                <a:moveTo>
                  <a:pt x="0" y="0"/>
                </a:moveTo>
                <a:lnTo>
                  <a:pt x="3284594" y="0"/>
                </a:lnTo>
                <a:lnTo>
                  <a:pt x="3284594" y="3177098"/>
                </a:lnTo>
                <a:lnTo>
                  <a:pt x="0" y="3177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0360" y="5677395"/>
            <a:ext cx="3924872" cy="3653699"/>
          </a:xfrm>
          <a:custGeom>
            <a:avLst/>
            <a:gdLst/>
            <a:ahLst/>
            <a:cxnLst/>
            <a:rect l="l" t="t" r="r" b="b"/>
            <a:pathLst>
              <a:path w="3924872" h="3653699">
                <a:moveTo>
                  <a:pt x="0" y="0"/>
                </a:moveTo>
                <a:lnTo>
                  <a:pt x="3924872" y="0"/>
                </a:lnTo>
                <a:lnTo>
                  <a:pt x="3924872" y="3653699"/>
                </a:lnTo>
                <a:lnTo>
                  <a:pt x="0" y="36536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489741" y="159703"/>
            <a:ext cx="9890760"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BLOCK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039141" y="503819"/>
            <a:ext cx="13688888" cy="8325250"/>
          </a:xfrm>
          <a:custGeom>
            <a:avLst/>
            <a:gdLst/>
            <a:ahLst/>
            <a:cxnLst/>
            <a:rect l="l" t="t" r="r" b="b"/>
            <a:pathLst>
              <a:path w="13688888" h="8325250">
                <a:moveTo>
                  <a:pt x="0" y="0"/>
                </a:moveTo>
                <a:lnTo>
                  <a:pt x="13688889" y="0"/>
                </a:lnTo>
                <a:lnTo>
                  <a:pt x="13688889" y="8325250"/>
                </a:lnTo>
                <a:lnTo>
                  <a:pt x="0" y="8325250"/>
                </a:lnTo>
                <a:lnTo>
                  <a:pt x="0" y="0"/>
                </a:lnTo>
                <a:close/>
              </a:path>
            </a:pathLst>
          </a:custGeom>
          <a:blipFill>
            <a:blip r:embed="rId4"/>
            <a:stretch>
              <a:fillRect t="-643" r="-942" b="-643"/>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08</a:t>
            </a:r>
          </a:p>
        </p:txBody>
      </p:sp>
      <p:sp>
        <p:nvSpPr>
          <p:cNvPr id="8" name="TextBox 8"/>
          <p:cNvSpPr txBox="1"/>
          <p:nvPr/>
        </p:nvSpPr>
        <p:spPr>
          <a:xfrm>
            <a:off x="8560713" y="3395337"/>
            <a:ext cx="7619252" cy="2888628"/>
          </a:xfrm>
          <a:prstGeom prst="rect">
            <a:avLst/>
          </a:prstGeom>
        </p:spPr>
        <p:txBody>
          <a:bodyPr lIns="0" tIns="0" rIns="0" bIns="0" rtlCol="0" anchor="t">
            <a:spAutoFit/>
          </a:bodyPr>
          <a:lstStyle/>
          <a:p>
            <a:pPr algn="ctr">
              <a:lnSpc>
                <a:spcPts val="14838"/>
              </a:lnSpc>
            </a:pPr>
            <a:r>
              <a:rPr lang="en-US" sz="10599">
                <a:solidFill>
                  <a:srgbClr val="E5E5E5"/>
                </a:solidFill>
                <a:latin typeface="Montserrat Classic"/>
              </a:rPr>
              <a:t>RESULT:</a:t>
            </a:r>
          </a:p>
          <a:p>
            <a:pPr algn="ctr">
              <a:lnSpc>
                <a:spcPts val="7979"/>
              </a:lnSpc>
              <a:spcBef>
                <a:spcPct val="0"/>
              </a:spcBef>
            </a:pPr>
            <a:r>
              <a:rPr lang="en-US" sz="5699" u="sng">
                <a:solidFill>
                  <a:srgbClr val="FF3131"/>
                </a:solidFill>
                <a:latin typeface="Montserrat Classic"/>
              </a:rPr>
              <a:t>GRADCAM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00478" y="537882"/>
            <a:ext cx="7619252" cy="2888628"/>
          </a:xfrm>
          <a:prstGeom prst="rect">
            <a:avLst/>
          </a:prstGeom>
        </p:spPr>
        <p:txBody>
          <a:bodyPr lIns="0" tIns="0" rIns="0" bIns="0" rtlCol="0" anchor="t">
            <a:spAutoFit/>
          </a:bodyPr>
          <a:lstStyle/>
          <a:p>
            <a:pPr algn="ctr">
              <a:lnSpc>
                <a:spcPts val="14838"/>
              </a:lnSpc>
            </a:pPr>
            <a:r>
              <a:rPr lang="en-US" sz="10599" dirty="0">
                <a:solidFill>
                  <a:srgbClr val="1B4444"/>
                </a:solidFill>
                <a:latin typeface="Montserrat Classic"/>
              </a:rPr>
              <a:t>RESULT :</a:t>
            </a:r>
          </a:p>
          <a:p>
            <a:pPr algn="ctr">
              <a:lnSpc>
                <a:spcPts val="7979"/>
              </a:lnSpc>
              <a:spcBef>
                <a:spcPct val="0"/>
              </a:spcBef>
            </a:pPr>
            <a:r>
              <a:rPr lang="en-US" sz="4800" u="sng" dirty="0">
                <a:solidFill>
                  <a:srgbClr val="FF3131"/>
                </a:solidFill>
                <a:latin typeface="Montserrat Classic"/>
              </a:rPr>
              <a:t>CONFUSION MATRIX</a:t>
            </a:r>
          </a:p>
        </p:txBody>
      </p:sp>
      <p:sp>
        <p:nvSpPr>
          <p:cNvPr id="7" name="Freeform 7"/>
          <p:cNvSpPr/>
          <p:nvPr/>
        </p:nvSpPr>
        <p:spPr>
          <a:xfrm>
            <a:off x="-320579" y="589544"/>
            <a:ext cx="10951226" cy="8325250"/>
          </a:xfrm>
          <a:custGeom>
            <a:avLst/>
            <a:gdLst/>
            <a:ahLst/>
            <a:cxnLst/>
            <a:rect l="l" t="t" r="r" b="b"/>
            <a:pathLst>
              <a:path w="10951226" h="8325250">
                <a:moveTo>
                  <a:pt x="0" y="0"/>
                </a:moveTo>
                <a:lnTo>
                  <a:pt x="10951227" y="0"/>
                </a:lnTo>
                <a:lnTo>
                  <a:pt x="10951227" y="8325250"/>
                </a:lnTo>
                <a:lnTo>
                  <a:pt x="0" y="8325250"/>
                </a:lnTo>
                <a:lnTo>
                  <a:pt x="0" y="0"/>
                </a:lnTo>
                <a:close/>
              </a:path>
            </a:pathLst>
          </a:custGeom>
          <a:blipFill>
            <a:blip r:embed="rId5"/>
            <a:stretch>
              <a:fillRect r="-1361"/>
            </a:stretch>
          </a:blipFill>
        </p:spPr>
      </p:sp>
      <p:sp>
        <p:nvSpPr>
          <p:cNvPr id="8" name="Freeform 8"/>
          <p:cNvSpPr/>
          <p:nvPr/>
        </p:nvSpPr>
        <p:spPr>
          <a:xfrm>
            <a:off x="9924932" y="4752169"/>
            <a:ext cx="8363068" cy="2609871"/>
          </a:xfrm>
          <a:custGeom>
            <a:avLst/>
            <a:gdLst/>
            <a:ahLst/>
            <a:cxnLst/>
            <a:rect l="l" t="t" r="r" b="b"/>
            <a:pathLst>
              <a:path w="8363068" h="2609871">
                <a:moveTo>
                  <a:pt x="0" y="0"/>
                </a:moveTo>
                <a:lnTo>
                  <a:pt x="8363068" y="0"/>
                </a:lnTo>
                <a:lnTo>
                  <a:pt x="8363068" y="2609871"/>
                </a:lnTo>
                <a:lnTo>
                  <a:pt x="0" y="2609871"/>
                </a:lnTo>
                <a:lnTo>
                  <a:pt x="0" y="0"/>
                </a:lnTo>
                <a:close/>
              </a:path>
            </a:pathLst>
          </a:custGeom>
          <a:blipFill>
            <a:blip r:embed="rId6"/>
            <a:stretch>
              <a:fillRect l="-7018"/>
            </a:stretch>
          </a:blipFill>
        </p:spPr>
      </p:sp>
      <p:sp>
        <p:nvSpPr>
          <p:cNvPr id="9" name="TextBox 9"/>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5084" y="2051876"/>
            <a:ext cx="16882431" cy="5579144"/>
          </a:xfrm>
          <a:custGeom>
            <a:avLst/>
            <a:gdLst/>
            <a:ahLst/>
            <a:cxnLst/>
            <a:rect l="l" t="t" r="r" b="b"/>
            <a:pathLst>
              <a:path w="16882431" h="5579144">
                <a:moveTo>
                  <a:pt x="0" y="0"/>
                </a:moveTo>
                <a:lnTo>
                  <a:pt x="16882431" y="0"/>
                </a:lnTo>
                <a:lnTo>
                  <a:pt x="16882431" y="5579144"/>
                </a:lnTo>
                <a:lnTo>
                  <a:pt x="0" y="5579144"/>
                </a:lnTo>
                <a:lnTo>
                  <a:pt x="0" y="0"/>
                </a:lnTo>
                <a:close/>
              </a:path>
            </a:pathLst>
          </a:custGeom>
          <a:blipFill>
            <a:blip r:embed="rId4"/>
            <a:stretch>
              <a:fillRect l="-3790" r="-4402"/>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TextBox 2"/>
          <p:cNvSpPr txBox="1"/>
          <p:nvPr/>
        </p:nvSpPr>
        <p:spPr>
          <a:xfrm>
            <a:off x="417500" y="2006686"/>
            <a:ext cx="17206019" cy="1471931"/>
          </a:xfrm>
          <a:prstGeom prst="rect">
            <a:avLst/>
          </a:prstGeom>
        </p:spPr>
        <p:txBody>
          <a:bodyPr lIns="0" tIns="0" rIns="0" bIns="0" rtlCol="0" anchor="t">
            <a:spAutoFit/>
          </a:bodyPr>
          <a:lstStyle/>
          <a:p>
            <a:pPr>
              <a:lnSpc>
                <a:spcPts val="3919"/>
              </a:lnSpc>
              <a:spcBef>
                <a:spcPct val="0"/>
              </a:spcBef>
            </a:pPr>
            <a:r>
              <a:rPr lang="en-US" sz="2799">
                <a:solidFill>
                  <a:srgbClr val="FFFFFF"/>
                </a:solidFill>
                <a:latin typeface="Montserrat Classic"/>
              </a:rPr>
              <a:t>In this study, we explored the potential of machine learning algorithms for tuberculosis detection using Chest X-Ray datset from NLM. Our results demonstrate promising accuracy rates (97.9%) in distinguishing TB cases from healthy individuals or other respiratory conditions. </a:t>
            </a:r>
          </a:p>
        </p:txBody>
      </p:sp>
      <p:sp>
        <p:nvSpPr>
          <p:cNvPr id="3" name="TextBox 3"/>
          <p:cNvSpPr txBox="1"/>
          <p:nvPr/>
        </p:nvSpPr>
        <p:spPr>
          <a:xfrm>
            <a:off x="417500" y="411169"/>
            <a:ext cx="5611178" cy="1111238"/>
          </a:xfrm>
          <a:prstGeom prst="rect">
            <a:avLst/>
          </a:prstGeom>
        </p:spPr>
        <p:txBody>
          <a:bodyPr lIns="0" tIns="0" rIns="0" bIns="0" rtlCol="0" anchor="t">
            <a:spAutoFit/>
          </a:bodyPr>
          <a:lstStyle/>
          <a:p>
            <a:pPr algn="ctr">
              <a:lnSpc>
                <a:spcPts val="9100"/>
              </a:lnSpc>
            </a:pPr>
            <a:r>
              <a:rPr lang="en-US" sz="6500">
                <a:solidFill>
                  <a:srgbClr val="FFFFFF"/>
                </a:solidFill>
                <a:latin typeface="Canva Sans Bold"/>
              </a:rPr>
              <a:t>CONCLUSION</a:t>
            </a:r>
          </a:p>
        </p:txBody>
      </p:sp>
      <p:sp>
        <p:nvSpPr>
          <p:cNvPr id="4" name="TextBox 4"/>
          <p:cNvSpPr txBox="1"/>
          <p:nvPr/>
        </p:nvSpPr>
        <p:spPr>
          <a:xfrm>
            <a:off x="7800" y="3198494"/>
            <a:ext cx="18025419" cy="6059806"/>
          </a:xfrm>
          <a:prstGeom prst="rect">
            <a:avLst/>
          </a:prstGeom>
        </p:spPr>
        <p:txBody>
          <a:bodyPr lIns="0" tIns="0" rIns="0" bIns="0" rtlCol="0" anchor="t">
            <a:spAutoFit/>
          </a:bodyPr>
          <a:lstStyle/>
          <a:p>
            <a:pPr algn="just">
              <a:lnSpc>
                <a:spcPts val="3219"/>
              </a:lnSpc>
              <a:spcBef>
                <a:spcPct val="0"/>
              </a:spcBef>
            </a:pPr>
            <a:endParaRPr/>
          </a:p>
          <a:p>
            <a:pPr algn="just">
              <a:lnSpc>
                <a:spcPts val="5179"/>
              </a:lnSpc>
              <a:spcBef>
                <a:spcPct val="0"/>
              </a:spcBef>
            </a:pPr>
            <a:r>
              <a:rPr lang="en-US" sz="3699">
                <a:solidFill>
                  <a:srgbClr val="FFFFFF"/>
                </a:solidFill>
                <a:latin typeface="Montserrat Classic"/>
              </a:rPr>
              <a:t>    </a:t>
            </a:r>
          </a:p>
          <a:p>
            <a:pPr algn="just">
              <a:lnSpc>
                <a:spcPts val="5179"/>
              </a:lnSpc>
              <a:spcBef>
                <a:spcPct val="0"/>
              </a:spcBef>
            </a:pPr>
            <a:r>
              <a:rPr lang="en-US" sz="3699">
                <a:solidFill>
                  <a:srgbClr val="FFFFFF"/>
                </a:solidFill>
                <a:latin typeface="Montserrat Classic"/>
              </a:rPr>
              <a:t>     </a:t>
            </a:r>
            <a:r>
              <a:rPr lang="en-US" sz="3699" u="sng">
                <a:solidFill>
                  <a:srgbClr val="FFFFFF"/>
                </a:solidFill>
                <a:latin typeface="Montserrat Classic Bold"/>
              </a:rPr>
              <a:t>FUTURE WORKS</a:t>
            </a:r>
            <a:r>
              <a:rPr lang="en-US" sz="3699">
                <a:solidFill>
                  <a:srgbClr val="FFFFFF"/>
                </a:solidFill>
                <a:latin typeface="Montserrat Classic"/>
              </a:rPr>
              <a:t>:-</a:t>
            </a:r>
          </a:p>
          <a:p>
            <a:pPr algn="just">
              <a:lnSpc>
                <a:spcPts val="3219"/>
              </a:lnSpc>
              <a:spcBef>
                <a:spcPct val="0"/>
              </a:spcBef>
            </a:pPr>
            <a:endParaRPr lang="en-US" sz="3699">
              <a:solidFill>
                <a:srgbClr val="FFFFFF"/>
              </a:solidFill>
              <a:latin typeface="Montserrat Classic"/>
            </a:endParaRPr>
          </a:p>
          <a:p>
            <a:pPr marL="604513" lvl="1" indent="-302256" algn="just">
              <a:lnSpc>
                <a:spcPts val="3919"/>
              </a:lnSpc>
              <a:buFont typeface="Arial"/>
              <a:buChar char="•"/>
            </a:pPr>
            <a:r>
              <a:rPr lang="en-US" sz="2799">
                <a:solidFill>
                  <a:srgbClr val="FFFFFF"/>
                </a:solidFill>
                <a:latin typeface="Montserrat Classic Bold"/>
              </a:rPr>
              <a:t>Integration of multimodal data</a:t>
            </a:r>
            <a:r>
              <a:rPr lang="en-US" sz="2799">
                <a:solidFill>
                  <a:srgbClr val="FFFFFF"/>
                </a:solidFill>
                <a:latin typeface="Montserrat Classic"/>
              </a:rPr>
              <a:t>: Explore the incorporation of additional data modalities such as radiographic images, genetic markers, or clinical metadata to improve model performance and provide comprehensive diagnostic insights.</a:t>
            </a:r>
          </a:p>
          <a:p>
            <a:pPr marL="604513" lvl="1" indent="-302256" algn="just">
              <a:lnSpc>
                <a:spcPts val="3919"/>
              </a:lnSpc>
              <a:buFont typeface="Arial"/>
              <a:buChar char="•"/>
            </a:pPr>
            <a:r>
              <a:rPr lang="en-US" sz="2799">
                <a:solidFill>
                  <a:srgbClr val="FFFFFF"/>
                </a:solidFill>
                <a:latin typeface="Montserrat Classic Bold"/>
              </a:rPr>
              <a:t>Transfer learning and domain adaptation</a:t>
            </a:r>
            <a:r>
              <a:rPr lang="en-US" sz="2799">
                <a:solidFill>
                  <a:srgbClr val="FFFFFF"/>
                </a:solidFill>
                <a:latin typeface="Montserrat Classic"/>
              </a:rPr>
              <a:t>: Investigate the applicability of transfer learning techniques to adapt pre-trained models to different populations or healthcare settings, thereby enhancing model generalization and scalability.</a:t>
            </a:r>
          </a:p>
          <a:p>
            <a:pPr marL="604513" lvl="1" indent="-302256" algn="just">
              <a:lnSpc>
                <a:spcPts val="3919"/>
              </a:lnSpc>
              <a:buFont typeface="Arial"/>
              <a:buChar char="•"/>
            </a:pPr>
            <a:r>
              <a:rPr lang="en-US" sz="2799">
                <a:solidFill>
                  <a:srgbClr val="FFFFFF"/>
                </a:solidFill>
                <a:latin typeface="Montserrat Classic Bold"/>
              </a:rPr>
              <a:t>Real-time deployment:</a:t>
            </a:r>
            <a:r>
              <a:rPr lang="en-US" sz="2799">
                <a:solidFill>
                  <a:srgbClr val="FFFFFF"/>
                </a:solidFill>
                <a:latin typeface="Montserrat Classic"/>
              </a:rPr>
              <a:t> Develop real-time diagnostic systems capable of providing immediate feedback to healthcare providers, enabling timely intervention and treatment initiation.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601279" cy="10287000"/>
            <a:chOff x="0" y="0"/>
            <a:chExt cx="1738608" cy="2709333"/>
          </a:xfrm>
        </p:grpSpPr>
        <p:sp>
          <p:nvSpPr>
            <p:cNvPr id="3" name="Freeform 3"/>
            <p:cNvSpPr/>
            <p:nvPr/>
          </p:nvSpPr>
          <p:spPr>
            <a:xfrm>
              <a:off x="0" y="0"/>
              <a:ext cx="1738608" cy="2709333"/>
            </a:xfrm>
            <a:custGeom>
              <a:avLst/>
              <a:gdLst/>
              <a:ahLst/>
              <a:cxnLst/>
              <a:rect l="l" t="t" r="r" b="b"/>
              <a:pathLst>
                <a:path w="1738608" h="2709333">
                  <a:moveTo>
                    <a:pt x="0" y="0"/>
                  </a:moveTo>
                  <a:lnTo>
                    <a:pt x="1738608" y="0"/>
                  </a:lnTo>
                  <a:lnTo>
                    <a:pt x="1738608" y="2709333"/>
                  </a:lnTo>
                  <a:lnTo>
                    <a:pt x="0" y="2709333"/>
                  </a:lnTo>
                  <a:close/>
                </a:path>
              </a:pathLst>
            </a:custGeom>
            <a:solidFill>
              <a:srgbClr val="1B4444"/>
            </a:solidFill>
          </p:spPr>
        </p:sp>
        <p:sp>
          <p:nvSpPr>
            <p:cNvPr id="4" name="TextBox 4"/>
            <p:cNvSpPr txBox="1"/>
            <p:nvPr/>
          </p:nvSpPr>
          <p:spPr>
            <a:xfrm>
              <a:off x="0" y="-38100"/>
              <a:ext cx="1738608" cy="274743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243399" y="2177878"/>
            <a:ext cx="3782712" cy="3782712"/>
          </a:xfrm>
          <a:custGeom>
            <a:avLst/>
            <a:gdLst/>
            <a:ahLst/>
            <a:cxnLst/>
            <a:rect l="l" t="t" r="r" b="b"/>
            <a:pathLst>
              <a:path w="3782712" h="3782712">
                <a:moveTo>
                  <a:pt x="0" y="0"/>
                </a:moveTo>
                <a:lnTo>
                  <a:pt x="3782712" y="0"/>
                </a:lnTo>
                <a:lnTo>
                  <a:pt x="3782712" y="3782713"/>
                </a:lnTo>
                <a:lnTo>
                  <a:pt x="0" y="37827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36412" y="6431666"/>
            <a:ext cx="3528455" cy="3470717"/>
          </a:xfrm>
          <a:custGeom>
            <a:avLst/>
            <a:gdLst/>
            <a:ahLst/>
            <a:cxnLst/>
            <a:rect l="l" t="t" r="r" b="b"/>
            <a:pathLst>
              <a:path w="3528455" h="3470717">
                <a:moveTo>
                  <a:pt x="0" y="0"/>
                </a:moveTo>
                <a:lnTo>
                  <a:pt x="3528455" y="0"/>
                </a:lnTo>
                <a:lnTo>
                  <a:pt x="3528455" y="3470717"/>
                </a:lnTo>
                <a:lnTo>
                  <a:pt x="0" y="3470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59891" y="1085850"/>
            <a:ext cx="5881498" cy="954317"/>
          </a:xfrm>
          <a:prstGeom prst="rect">
            <a:avLst/>
          </a:prstGeom>
        </p:spPr>
        <p:txBody>
          <a:bodyPr lIns="0" tIns="0" rIns="0" bIns="0" rtlCol="0" anchor="t">
            <a:spAutoFit/>
          </a:bodyPr>
          <a:lstStyle/>
          <a:p>
            <a:pPr marL="0" lvl="0" indent="0" algn="l">
              <a:lnSpc>
                <a:spcPts val="7356"/>
              </a:lnSpc>
              <a:spcBef>
                <a:spcPct val="0"/>
              </a:spcBef>
            </a:pPr>
            <a:r>
              <a:rPr lang="en-US" sz="6687">
                <a:solidFill>
                  <a:srgbClr val="E5E5E5"/>
                </a:solidFill>
                <a:latin typeface="Montserrat Classic Bold"/>
              </a:rPr>
              <a:t>REFERENCES</a:t>
            </a:r>
          </a:p>
        </p:txBody>
      </p:sp>
      <p:sp>
        <p:nvSpPr>
          <p:cNvPr id="8" name="TextBox 8"/>
          <p:cNvSpPr txBox="1"/>
          <p:nvPr/>
        </p:nvSpPr>
        <p:spPr>
          <a:xfrm>
            <a:off x="6820930" y="650789"/>
            <a:ext cx="11101430" cy="4070557"/>
          </a:xfrm>
          <a:prstGeom prst="rect">
            <a:avLst/>
          </a:prstGeom>
        </p:spPr>
        <p:txBody>
          <a:bodyPr lIns="0" tIns="0" rIns="0" bIns="0" rtlCol="0" anchor="t">
            <a:spAutoFit/>
          </a:bodyPr>
          <a:lstStyle/>
          <a:p>
            <a:pPr>
              <a:lnSpc>
                <a:spcPts val="2963"/>
              </a:lnSpc>
              <a:spcBef>
                <a:spcPct val="0"/>
              </a:spcBef>
            </a:pPr>
            <a:r>
              <a:rPr lang="en-US" sz="2116">
                <a:solidFill>
                  <a:srgbClr val="000000"/>
                </a:solidFill>
                <a:latin typeface="Montserrat Classic"/>
              </a:rPr>
              <a:t>1. World Health Organization. Chest radiography in tuberculosis detection: Summary of current WHO recommendations and guidance on programmatic approaches. Geneva: World Health Organization; 2016.</a:t>
            </a:r>
          </a:p>
          <a:p>
            <a:pPr>
              <a:lnSpc>
                <a:spcPts val="2963"/>
              </a:lnSpc>
              <a:spcBef>
                <a:spcPct val="0"/>
              </a:spcBef>
            </a:pPr>
            <a:endParaRPr lang="en-US" sz="2116">
              <a:solidFill>
                <a:srgbClr val="000000"/>
              </a:solidFill>
              <a:latin typeface="Montserrat Classic"/>
            </a:endParaRPr>
          </a:p>
          <a:p>
            <a:pPr>
              <a:lnSpc>
                <a:spcPts val="2963"/>
              </a:lnSpc>
              <a:spcBef>
                <a:spcPct val="0"/>
              </a:spcBef>
            </a:pPr>
            <a:r>
              <a:rPr lang="en-US" sz="2116">
                <a:solidFill>
                  <a:srgbClr val="000000"/>
                </a:solidFill>
                <a:latin typeface="Montserrat Classic"/>
              </a:rPr>
              <a:t>2. Wiens J, Shenoy ES. Machine Learning for Healthcare: On the Verge of a Major Shift in Healthcare Epidemiology. Clin Infect Dis. 2018;66(1):149-53. doi:10.1093/cid/cix731.</a:t>
            </a:r>
          </a:p>
          <a:p>
            <a:pPr>
              <a:lnSpc>
                <a:spcPts val="2963"/>
              </a:lnSpc>
              <a:spcBef>
                <a:spcPct val="0"/>
              </a:spcBef>
            </a:pPr>
            <a:endParaRPr lang="en-US" sz="2116">
              <a:solidFill>
                <a:srgbClr val="000000"/>
              </a:solidFill>
              <a:latin typeface="Montserrat Classic"/>
            </a:endParaRPr>
          </a:p>
          <a:p>
            <a:pPr>
              <a:lnSpc>
                <a:spcPts val="2963"/>
              </a:lnSpc>
              <a:spcBef>
                <a:spcPct val="0"/>
              </a:spcBef>
            </a:pPr>
            <a:r>
              <a:rPr lang="en-US" sz="2116">
                <a:solidFill>
                  <a:srgbClr val="000000"/>
                </a:solidFill>
                <a:latin typeface="Montserrat Classic"/>
              </a:rPr>
              <a:t>3. Wang X, Peng Y, Lu L, Lu Z, Bagheri M, Summers RM. ChestX-ray8: Hospital-scale Chest X-ray Database and Benchmarks on Weakly-Supervised Classification and Localization of Common Thorax Diseases.arXiv:170502315. 2017.</a:t>
            </a:r>
          </a:p>
        </p:txBody>
      </p:sp>
      <p:sp>
        <p:nvSpPr>
          <p:cNvPr id="9" name="TextBox 9"/>
          <p:cNvSpPr txBox="1"/>
          <p:nvPr/>
        </p:nvSpPr>
        <p:spPr>
          <a:xfrm>
            <a:off x="6820930" y="4956861"/>
            <a:ext cx="10228115" cy="4945522"/>
          </a:xfrm>
          <a:prstGeom prst="rect">
            <a:avLst/>
          </a:prstGeom>
        </p:spPr>
        <p:txBody>
          <a:bodyPr lIns="0" tIns="0" rIns="0" bIns="0" rtlCol="0" anchor="t">
            <a:spAutoFit/>
          </a:bodyPr>
          <a:lstStyle/>
          <a:p>
            <a:pPr>
              <a:lnSpc>
                <a:spcPts val="3037"/>
              </a:lnSpc>
              <a:spcBef>
                <a:spcPct val="0"/>
              </a:spcBef>
            </a:pPr>
            <a:r>
              <a:rPr lang="en-US" sz="2169">
                <a:solidFill>
                  <a:srgbClr val="000000"/>
                </a:solidFill>
                <a:latin typeface="Montserrat Classic"/>
              </a:rPr>
              <a:t>4. Rajpurkar P, Irvin J, Zhu K, Yang B, Mehta H, Duan T et al. CheXNet: Radiologist-Level Pneumonia Detection on Chest X-Rays with Deep Learning. arXiv:171105225. 2017.</a:t>
            </a:r>
          </a:p>
          <a:p>
            <a:pPr>
              <a:lnSpc>
                <a:spcPts val="3037"/>
              </a:lnSpc>
              <a:spcBef>
                <a:spcPct val="0"/>
              </a:spcBef>
            </a:pPr>
            <a:endParaRPr lang="en-US" sz="2169">
              <a:solidFill>
                <a:srgbClr val="000000"/>
              </a:solidFill>
              <a:latin typeface="Montserrat Classic"/>
            </a:endParaRPr>
          </a:p>
          <a:p>
            <a:pPr>
              <a:lnSpc>
                <a:spcPts val="3037"/>
              </a:lnSpc>
              <a:spcBef>
                <a:spcPct val="0"/>
              </a:spcBef>
            </a:pPr>
            <a:r>
              <a:rPr lang="en-US" sz="2169">
                <a:solidFill>
                  <a:srgbClr val="000000"/>
                </a:solidFill>
                <a:latin typeface="Montserrat Classic"/>
              </a:rPr>
              <a:t>5. Yao L, Poblenz E, Dagunts D, Covington B, Devon Bernard KL. Learning to diagnose from scratch by exploiting dependencies among labels. arXiv:171010501. 2017.</a:t>
            </a:r>
          </a:p>
          <a:p>
            <a:pPr>
              <a:lnSpc>
                <a:spcPts val="3037"/>
              </a:lnSpc>
              <a:spcBef>
                <a:spcPct val="0"/>
              </a:spcBef>
            </a:pPr>
            <a:endParaRPr lang="en-US" sz="2169">
              <a:solidFill>
                <a:srgbClr val="000000"/>
              </a:solidFill>
              <a:latin typeface="Montserrat Classic"/>
            </a:endParaRPr>
          </a:p>
          <a:p>
            <a:pPr>
              <a:lnSpc>
                <a:spcPts val="3037"/>
              </a:lnSpc>
              <a:spcBef>
                <a:spcPct val="0"/>
              </a:spcBef>
            </a:pPr>
            <a:r>
              <a:rPr lang="en-US" sz="2169">
                <a:solidFill>
                  <a:srgbClr val="000000"/>
                </a:solidFill>
                <a:latin typeface="Montserrat Classic"/>
              </a:rPr>
              <a:t>6. Maduskar P, Hogeweg L, Ayles H, van Ginneken B. Performance evaluation of automatic chest radiograph reading for detection of tuberculosis (TB): a comparative study with a clinical officers and certified readers on TB suspects in sub-Saharan Africa. Insights Imaging. 2013;4(Suppl1):S322.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44000" y="356028"/>
          <a:ext cx="8115300" cy="6969350"/>
        </p:xfrm>
        <a:graphic>
          <a:graphicData uri="http://schemas.openxmlformats.org/drawingml/2006/table">
            <a:tbl>
              <a:tblPr/>
              <a:tblGrid>
                <a:gridCol w="1333208">
                  <a:extLst>
                    <a:ext uri="{9D8B030D-6E8A-4147-A177-3AD203B41FA5}">
                      <a16:colId xmlns:a16="http://schemas.microsoft.com/office/drawing/2014/main" val="20000"/>
                    </a:ext>
                  </a:extLst>
                </a:gridCol>
                <a:gridCol w="6782092">
                  <a:extLst>
                    <a:ext uri="{9D8B030D-6E8A-4147-A177-3AD203B41FA5}">
                      <a16:colId xmlns:a16="http://schemas.microsoft.com/office/drawing/2014/main" val="20001"/>
                    </a:ext>
                  </a:extLst>
                </a:gridCol>
              </a:tblGrid>
              <a:tr h="1018679">
                <a:tc>
                  <a:txBody>
                    <a:bodyPr/>
                    <a:lstStyle/>
                    <a:p>
                      <a:pPr algn="ctr">
                        <a:lnSpc>
                          <a:spcPts val="3499"/>
                        </a:lnSpc>
                        <a:defRPr/>
                      </a:pPr>
                      <a:r>
                        <a:rPr lang="en-US" sz="2499">
                          <a:solidFill>
                            <a:srgbClr val="1B4444"/>
                          </a:solidFill>
                          <a:latin typeface="Montserrat Classic"/>
                        </a:rPr>
                        <a:t>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219"/>
                        </a:lnSpc>
                        <a:defRPr/>
                      </a:pPr>
                      <a:r>
                        <a:rPr lang="en-US" sz="2299" u="sng">
                          <a:solidFill>
                            <a:srgbClr val="E5E5E5"/>
                          </a:solidFill>
                          <a:latin typeface="Montserrat Classic"/>
                        </a:rPr>
                        <a:t>INTRODUCTION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993949">
                <a:tc>
                  <a:txBody>
                    <a:bodyPr/>
                    <a:lstStyle/>
                    <a:p>
                      <a:pPr algn="ctr">
                        <a:lnSpc>
                          <a:spcPts val="3499"/>
                        </a:lnSpc>
                        <a:defRPr/>
                      </a:pPr>
                      <a:r>
                        <a:rPr lang="en-US" sz="2499">
                          <a:solidFill>
                            <a:srgbClr val="1B4444"/>
                          </a:solidFill>
                          <a:latin typeface="Montserrat Classic"/>
                        </a:rPr>
                        <a:t>2</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219"/>
                        </a:lnSpc>
                        <a:defRPr/>
                      </a:pPr>
                      <a:r>
                        <a:rPr lang="en-US" sz="2299" u="sng">
                          <a:solidFill>
                            <a:srgbClr val="E5E5E5"/>
                          </a:solidFill>
                          <a:latin typeface="Montserrat Classic"/>
                        </a:rPr>
                        <a:t>PROBLEM STATEMENT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968428">
                <a:tc>
                  <a:txBody>
                    <a:bodyPr/>
                    <a:lstStyle/>
                    <a:p>
                      <a:pPr algn="ctr">
                        <a:lnSpc>
                          <a:spcPts val="3499"/>
                        </a:lnSpc>
                        <a:defRPr/>
                      </a:pPr>
                      <a:r>
                        <a:rPr lang="en-US" sz="2499">
                          <a:solidFill>
                            <a:srgbClr val="1B4444"/>
                          </a:solidFill>
                          <a:latin typeface="Montserrat Classic"/>
                        </a:rPr>
                        <a:t>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solidFill>
                      <a:srgbClr val="FDA715"/>
                    </a:solidFill>
                  </a:tcPr>
                </a:tc>
                <a:tc>
                  <a:txBody>
                    <a:bodyPr/>
                    <a:lstStyle/>
                    <a:p>
                      <a:pPr algn="just">
                        <a:lnSpc>
                          <a:spcPts val="3220"/>
                        </a:lnSpc>
                        <a:defRPr/>
                      </a:pPr>
                      <a:r>
                        <a:rPr lang="en-US" sz="2300" u="sng">
                          <a:solidFill>
                            <a:srgbClr val="E5E5E5"/>
                          </a:solidFill>
                          <a:latin typeface="Montserrat Classic"/>
                        </a:rPr>
                        <a:t>LITERATURE REVIEW</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2"/>
                  </a:ext>
                </a:extLst>
              </a:tr>
              <a:tr h="968428">
                <a:tc>
                  <a:txBody>
                    <a:bodyPr/>
                    <a:lstStyle/>
                    <a:p>
                      <a:pPr algn="ctr">
                        <a:lnSpc>
                          <a:spcPts val="3499"/>
                        </a:lnSpc>
                        <a:defRPr/>
                      </a:pPr>
                      <a:r>
                        <a:rPr lang="en-US" sz="2499">
                          <a:solidFill>
                            <a:srgbClr val="1B4444"/>
                          </a:solidFill>
                          <a:latin typeface="Montserrat Classic Bold"/>
                        </a:rPr>
                        <a:t>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219"/>
                        </a:lnSpc>
                        <a:defRPr/>
                      </a:pPr>
                      <a:r>
                        <a:rPr lang="en-US" sz="2299" u="sng">
                          <a:solidFill>
                            <a:srgbClr val="E5E5E5"/>
                          </a:solidFill>
                          <a:latin typeface="Montserrat Classic"/>
                        </a:rPr>
                        <a:t>MOTIVATION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83010">
                <a:tc>
                  <a:txBody>
                    <a:bodyPr/>
                    <a:lstStyle/>
                    <a:p>
                      <a:pPr algn="ctr">
                        <a:lnSpc>
                          <a:spcPts val="3499"/>
                        </a:lnSpc>
                        <a:defRPr/>
                      </a:pPr>
                      <a:r>
                        <a:rPr lang="en-US" sz="2499">
                          <a:solidFill>
                            <a:srgbClr val="1B4444"/>
                          </a:solidFill>
                          <a:latin typeface="Montserrat Classic"/>
                        </a:rPr>
                        <a:t>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219"/>
                        </a:lnSpc>
                        <a:defRPr/>
                      </a:pPr>
                      <a:r>
                        <a:rPr lang="en-US" sz="2299" u="sng">
                          <a:solidFill>
                            <a:srgbClr val="E5E5E5"/>
                          </a:solidFill>
                          <a:latin typeface="Montserrat Classic"/>
                        </a:rPr>
                        <a:t>OBJECTIVE OF WORK</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968428">
                <a:tc>
                  <a:txBody>
                    <a:bodyPr/>
                    <a:lstStyle/>
                    <a:p>
                      <a:pPr algn="ctr">
                        <a:lnSpc>
                          <a:spcPts val="3499"/>
                        </a:lnSpc>
                        <a:defRPr/>
                      </a:pPr>
                      <a:r>
                        <a:rPr lang="en-US" sz="2499">
                          <a:solidFill>
                            <a:srgbClr val="1B4444"/>
                          </a:solidFill>
                          <a:latin typeface="Montserrat Classic Bold"/>
                        </a:rPr>
                        <a:t>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499"/>
                        </a:lnSpc>
                        <a:defRPr/>
                      </a:pPr>
                      <a:r>
                        <a:rPr lang="en-US" sz="2499" u="sng">
                          <a:solidFill>
                            <a:srgbClr val="E5E5E5"/>
                          </a:solidFill>
                          <a:latin typeface="Montserrat Classic"/>
                        </a:rPr>
                        <a:t>Methodology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968428">
                <a:tc>
                  <a:txBody>
                    <a:bodyPr/>
                    <a:lstStyle/>
                    <a:p>
                      <a:pPr algn="ctr">
                        <a:lnSpc>
                          <a:spcPts val="3499"/>
                        </a:lnSpc>
                        <a:defRPr/>
                      </a:pPr>
                      <a:r>
                        <a:rPr lang="en-US" sz="2499">
                          <a:solidFill>
                            <a:srgbClr val="1B4444"/>
                          </a:solidFill>
                          <a:latin typeface="Montserrat Classic"/>
                        </a:rPr>
                        <a:t>7</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tc>
                  <a:txBody>
                    <a:bodyPr/>
                    <a:lstStyle/>
                    <a:p>
                      <a:pPr algn="just">
                        <a:lnSpc>
                          <a:spcPts val="3499"/>
                        </a:lnSpc>
                        <a:defRPr/>
                      </a:pPr>
                      <a:r>
                        <a:rPr lang="en-US" sz="2499" u="sng">
                          <a:solidFill>
                            <a:srgbClr val="E5E5E5"/>
                          </a:solidFill>
                          <a:latin typeface="Montserrat Classic"/>
                        </a:rPr>
                        <a:t>Results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1028700" y="4602162"/>
            <a:ext cx="5966751" cy="1149350"/>
          </a:xfrm>
          <a:prstGeom prst="rect">
            <a:avLst/>
          </a:prstGeom>
        </p:spPr>
        <p:txBody>
          <a:bodyPr lIns="0" tIns="0" rIns="0" bIns="0" rtlCol="0" anchor="t">
            <a:spAutoFit/>
          </a:bodyPr>
          <a:lstStyle/>
          <a:p>
            <a:pPr marL="0" lvl="0" indent="0" algn="l">
              <a:lnSpc>
                <a:spcPts val="8800"/>
              </a:lnSpc>
              <a:spcBef>
                <a:spcPct val="0"/>
              </a:spcBef>
            </a:pPr>
            <a:r>
              <a:rPr lang="en-US" sz="8000">
                <a:solidFill>
                  <a:srgbClr val="E5E5E5"/>
                </a:solidFill>
                <a:latin typeface="Montserrat Classic Bold"/>
              </a:rPr>
              <a:t>CONTENTS</a:t>
            </a:r>
          </a:p>
        </p:txBody>
      </p:sp>
      <p:sp>
        <p:nvSpPr>
          <p:cNvPr id="4" name="Freeform 4"/>
          <p:cNvSpPr/>
          <p:nvPr/>
        </p:nvSpPr>
        <p:spPr>
          <a:xfrm rot="-10800000" flipH="1" flipV="1">
            <a:off x="-1289068" y="-3575372"/>
            <a:ext cx="6252172" cy="5405759"/>
          </a:xfrm>
          <a:custGeom>
            <a:avLst/>
            <a:gdLst/>
            <a:ahLst/>
            <a:cxnLst/>
            <a:rect l="l" t="t" r="r" b="b"/>
            <a:pathLst>
              <a:path w="6252172" h="5405759">
                <a:moveTo>
                  <a:pt x="6252172" y="5405759"/>
                </a:moveTo>
                <a:lnTo>
                  <a:pt x="0" y="5405759"/>
                </a:lnTo>
                <a:lnTo>
                  <a:pt x="0" y="0"/>
                </a:lnTo>
                <a:lnTo>
                  <a:pt x="6252172" y="0"/>
                </a:lnTo>
                <a:lnTo>
                  <a:pt x="6252172" y="5405759"/>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5" name="Table 5"/>
          <p:cNvGraphicFramePr>
            <a:graphicFrameLocks noGrp="1"/>
          </p:cNvGraphicFramePr>
          <p:nvPr/>
        </p:nvGraphicFramePr>
        <p:xfrm>
          <a:off x="9144000" y="7533921"/>
          <a:ext cx="406400" cy="793496"/>
        </p:xfrm>
        <a:graphic>
          <a:graphicData uri="http://schemas.openxmlformats.org/drawingml/2006/table">
            <a:tbl>
              <a:tblPr/>
              <a:tblGrid>
                <a:gridCol w="406400">
                  <a:extLst>
                    <a:ext uri="{9D8B030D-6E8A-4147-A177-3AD203B41FA5}">
                      <a16:colId xmlns:a16="http://schemas.microsoft.com/office/drawing/2014/main" val="20000"/>
                    </a:ext>
                  </a:extLst>
                </a:gridCol>
              </a:tblGrid>
              <a:tr h="740839">
                <a:tc>
                  <a:txBody>
                    <a:bodyPr/>
                    <a:lstStyle/>
                    <a:p>
                      <a:pPr algn="ctr">
                        <a:lnSpc>
                          <a:spcPts val="3499"/>
                        </a:lnSpc>
                        <a:defRPr/>
                      </a:pPr>
                      <a:r>
                        <a:rPr lang="en-US" sz="2499">
                          <a:solidFill>
                            <a:srgbClr val="1B4444"/>
                          </a:solidFill>
                          <a:latin typeface="Montserrat Classic Bold"/>
                        </a:rPr>
                        <a:t>8</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nvGraphicFramePr>
        <p:xfrm>
          <a:off x="10588651" y="7533921"/>
          <a:ext cx="6670649" cy="745935"/>
        </p:xfrm>
        <a:graphic>
          <a:graphicData uri="http://schemas.openxmlformats.org/drawingml/2006/table">
            <a:tbl>
              <a:tblPr/>
              <a:tblGrid>
                <a:gridCol w="6670649">
                  <a:extLst>
                    <a:ext uri="{9D8B030D-6E8A-4147-A177-3AD203B41FA5}">
                      <a16:colId xmlns:a16="http://schemas.microsoft.com/office/drawing/2014/main" val="20000"/>
                    </a:ext>
                  </a:extLst>
                </a:gridCol>
              </a:tblGrid>
              <a:tr h="730449">
                <a:tc>
                  <a:txBody>
                    <a:bodyPr/>
                    <a:lstStyle/>
                    <a:p>
                      <a:pPr algn="just">
                        <a:lnSpc>
                          <a:spcPts val="3079"/>
                        </a:lnSpc>
                        <a:defRPr/>
                      </a:pPr>
                      <a:r>
                        <a:rPr lang="en-US" sz="2199" u="sng">
                          <a:solidFill>
                            <a:srgbClr val="E5E5E5"/>
                          </a:solidFill>
                          <a:latin typeface="Montserrat Classic"/>
                        </a:rPr>
                        <a:t>CONCLUSION OF FUTURE WORK</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9144000" y="8600721"/>
          <a:ext cx="406400" cy="793496"/>
        </p:xfrm>
        <a:graphic>
          <a:graphicData uri="http://schemas.openxmlformats.org/drawingml/2006/table">
            <a:tbl>
              <a:tblPr/>
              <a:tblGrid>
                <a:gridCol w="406400">
                  <a:extLst>
                    <a:ext uri="{9D8B030D-6E8A-4147-A177-3AD203B41FA5}">
                      <a16:colId xmlns:a16="http://schemas.microsoft.com/office/drawing/2014/main" val="20000"/>
                    </a:ext>
                  </a:extLst>
                </a:gridCol>
              </a:tblGrid>
              <a:tr h="740839">
                <a:tc>
                  <a:txBody>
                    <a:bodyPr/>
                    <a:lstStyle/>
                    <a:p>
                      <a:pPr algn="ctr">
                        <a:lnSpc>
                          <a:spcPts val="3499"/>
                        </a:lnSpc>
                        <a:defRPr/>
                      </a:pPr>
                      <a:r>
                        <a:rPr lang="en-US" sz="2499">
                          <a:solidFill>
                            <a:srgbClr val="1B4444"/>
                          </a:solidFill>
                          <a:latin typeface="Montserrat Classic"/>
                        </a:rPr>
                        <a:t>9</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DA715"/>
                    </a:solidFill>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nvGraphicFramePr>
        <p:xfrm>
          <a:off x="10588651" y="8594688"/>
          <a:ext cx="6769271" cy="745935"/>
        </p:xfrm>
        <a:graphic>
          <a:graphicData uri="http://schemas.openxmlformats.org/drawingml/2006/table">
            <a:tbl>
              <a:tblPr/>
              <a:tblGrid>
                <a:gridCol w="6769271">
                  <a:extLst>
                    <a:ext uri="{9D8B030D-6E8A-4147-A177-3AD203B41FA5}">
                      <a16:colId xmlns:a16="http://schemas.microsoft.com/office/drawing/2014/main" val="20000"/>
                    </a:ext>
                  </a:extLst>
                </a:gridCol>
              </a:tblGrid>
              <a:tr h="730449">
                <a:tc>
                  <a:txBody>
                    <a:bodyPr/>
                    <a:lstStyle/>
                    <a:p>
                      <a:pPr algn="just">
                        <a:lnSpc>
                          <a:spcPts val="3079"/>
                        </a:lnSpc>
                        <a:defRPr/>
                      </a:pPr>
                      <a:r>
                        <a:rPr lang="en-US" sz="2199" u="sng">
                          <a:solidFill>
                            <a:srgbClr val="E5E5E5"/>
                          </a:solidFill>
                          <a:latin typeface="Montserrat Classic"/>
                        </a:rPr>
                        <a:t>REFERENCES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34108" cy="10287000"/>
          </a:xfrm>
          <a:custGeom>
            <a:avLst/>
            <a:gdLst/>
            <a:ahLst/>
            <a:cxnLst/>
            <a:rect l="l" t="t" r="r" b="b"/>
            <a:pathLst>
              <a:path w="18434108" h="10287000">
                <a:moveTo>
                  <a:pt x="0" y="0"/>
                </a:moveTo>
                <a:lnTo>
                  <a:pt x="18434108" y="0"/>
                </a:lnTo>
                <a:lnTo>
                  <a:pt x="18434108" y="10287000"/>
                </a:lnTo>
                <a:lnTo>
                  <a:pt x="0" y="10287000"/>
                </a:lnTo>
                <a:lnTo>
                  <a:pt x="0" y="0"/>
                </a:lnTo>
                <a:close/>
              </a:path>
            </a:pathLst>
          </a:custGeom>
          <a:blipFill>
            <a:blip r:embed="rId2"/>
            <a:stretch>
              <a:fillRect t="-7859" r="-2443" b="-1490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0"/>
            <a:ext cx="8981995" cy="9258300"/>
          </a:xfrm>
          <a:custGeom>
            <a:avLst/>
            <a:gdLst/>
            <a:ahLst/>
            <a:cxnLst/>
            <a:rect l="l" t="t" r="r" b="b"/>
            <a:pathLst>
              <a:path w="8981995" h="9258300">
                <a:moveTo>
                  <a:pt x="0" y="0"/>
                </a:moveTo>
                <a:lnTo>
                  <a:pt x="8981995" y="0"/>
                </a:lnTo>
                <a:lnTo>
                  <a:pt x="8981995" y="9258300"/>
                </a:lnTo>
                <a:lnTo>
                  <a:pt x="0" y="9258300"/>
                </a:lnTo>
                <a:lnTo>
                  <a:pt x="0" y="0"/>
                </a:lnTo>
                <a:close/>
              </a:path>
            </a:pathLst>
          </a:custGeom>
          <a:blipFill>
            <a:blip r:embed="rId4"/>
            <a:stretch>
              <a:fillRect l="-40907" r="-42163"/>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03</a:t>
            </a:r>
          </a:p>
        </p:txBody>
      </p:sp>
      <p:grpSp>
        <p:nvGrpSpPr>
          <p:cNvPr id="8" name="Group 8"/>
          <p:cNvGrpSpPr/>
          <p:nvPr/>
        </p:nvGrpSpPr>
        <p:grpSpPr>
          <a:xfrm>
            <a:off x="9271614" y="381445"/>
            <a:ext cx="8115300" cy="2199356"/>
            <a:chOff x="0" y="0"/>
            <a:chExt cx="10820400" cy="2932475"/>
          </a:xfrm>
        </p:grpSpPr>
        <p:sp>
          <p:nvSpPr>
            <p:cNvPr id="9" name="TextBox 9"/>
            <p:cNvSpPr txBox="1"/>
            <p:nvPr/>
          </p:nvSpPr>
          <p:spPr>
            <a:xfrm>
              <a:off x="0" y="2385316"/>
              <a:ext cx="10820400" cy="547158"/>
            </a:xfrm>
            <a:prstGeom prst="rect">
              <a:avLst/>
            </a:prstGeom>
          </p:spPr>
          <p:txBody>
            <a:bodyPr lIns="0" tIns="0" rIns="0" bIns="0" rtlCol="0" anchor="t">
              <a:spAutoFit/>
            </a:bodyPr>
            <a:lstStyle/>
            <a:p>
              <a:pPr algn="l">
                <a:lnSpc>
                  <a:spcPts val="3499"/>
                </a:lnSpc>
              </a:pPr>
              <a:endParaRPr/>
            </a:p>
          </p:txBody>
        </p:sp>
        <p:sp>
          <p:nvSpPr>
            <p:cNvPr id="10" name="TextBox 10"/>
            <p:cNvSpPr txBox="1"/>
            <p:nvPr/>
          </p:nvSpPr>
          <p:spPr>
            <a:xfrm>
              <a:off x="0" y="66675"/>
              <a:ext cx="10820400" cy="1554692"/>
            </a:xfrm>
            <a:prstGeom prst="rect">
              <a:avLst/>
            </a:prstGeom>
          </p:spPr>
          <p:txBody>
            <a:bodyPr lIns="0" tIns="0" rIns="0" bIns="0" rtlCol="0" anchor="t">
              <a:spAutoFit/>
            </a:bodyPr>
            <a:lstStyle/>
            <a:p>
              <a:pPr marL="0" lvl="0" indent="0" algn="l">
                <a:lnSpc>
                  <a:spcPts val="8800"/>
                </a:lnSpc>
                <a:spcBef>
                  <a:spcPct val="0"/>
                </a:spcBef>
              </a:pPr>
              <a:r>
                <a:rPr lang="en-US" sz="8000">
                  <a:solidFill>
                    <a:srgbClr val="1B4444"/>
                  </a:solidFill>
                  <a:latin typeface="Montserrat Classic Bold"/>
                </a:rPr>
                <a:t>INTRODUCTION</a:t>
              </a:r>
            </a:p>
          </p:txBody>
        </p:sp>
      </p:grpSp>
      <p:sp>
        <p:nvSpPr>
          <p:cNvPr id="11" name="TextBox 11"/>
          <p:cNvSpPr txBox="1"/>
          <p:nvPr/>
        </p:nvSpPr>
        <p:spPr>
          <a:xfrm>
            <a:off x="9271614" y="1339498"/>
            <a:ext cx="8753700" cy="7560379"/>
          </a:xfrm>
          <a:prstGeom prst="rect">
            <a:avLst/>
          </a:prstGeom>
        </p:spPr>
        <p:txBody>
          <a:bodyPr lIns="0" tIns="0" rIns="0" bIns="0" rtlCol="0" anchor="t">
            <a:spAutoFit/>
          </a:bodyPr>
          <a:lstStyle/>
          <a:p>
            <a:pPr>
              <a:lnSpc>
                <a:spcPts val="3361"/>
              </a:lnSpc>
              <a:spcBef>
                <a:spcPct val="0"/>
              </a:spcBef>
            </a:pPr>
            <a:endParaRPr/>
          </a:p>
          <a:p>
            <a:pPr>
              <a:lnSpc>
                <a:spcPts val="3361"/>
              </a:lnSpc>
              <a:spcBef>
                <a:spcPct val="0"/>
              </a:spcBef>
            </a:pPr>
            <a:r>
              <a:rPr lang="en-US" sz="2400">
                <a:solidFill>
                  <a:srgbClr val="551A23"/>
                </a:solidFill>
                <a:latin typeface="Montserrat Classic Bold"/>
              </a:rPr>
              <a:t>Tuberculosis (TB) drug resistance presents a global health crisis, challenging treatment efficacy and exacerbating disease transmission. Early detection of drug-resistant TB is critical, yet treatment success rates remain modest. Machine learning (ML) algorithms offer promising solutions by efficiently analyzing diverse data sources, including radiological and genomic features, to enhance TB drug susceptibility assessment and treatment outcome prediction. ML's capacity to uncover intricate patterns and inform tailored interventions holds transformative potential for healthcare. By harnessing ML, clinicians gain streamlined tools for timely diagnosis and personalized treatment, fostering a future where TB drug resistance is effectively managed, benefiting global health endeavors.</a:t>
            </a:r>
          </a:p>
          <a:p>
            <a:pPr>
              <a:lnSpc>
                <a:spcPts val="3361"/>
              </a:lnSpc>
              <a:spcBef>
                <a:spcPct val="0"/>
              </a:spcBef>
            </a:pPr>
            <a:endParaRPr lang="en-US" sz="2400">
              <a:solidFill>
                <a:srgbClr val="551A23"/>
              </a:solidFill>
              <a:latin typeface="Montserrat Classic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33645"/>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solidFill>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428478" y="8833645"/>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04</a:t>
            </a:r>
          </a:p>
        </p:txBody>
      </p:sp>
      <p:grpSp>
        <p:nvGrpSpPr>
          <p:cNvPr id="7" name="Group 7"/>
          <p:cNvGrpSpPr/>
          <p:nvPr/>
        </p:nvGrpSpPr>
        <p:grpSpPr>
          <a:xfrm>
            <a:off x="1000125" y="1028700"/>
            <a:ext cx="11849259" cy="1396081"/>
            <a:chOff x="0" y="0"/>
            <a:chExt cx="15799012" cy="1861441"/>
          </a:xfrm>
        </p:grpSpPr>
        <p:sp>
          <p:nvSpPr>
            <p:cNvPr id="8" name="TextBox 8"/>
            <p:cNvSpPr txBox="1"/>
            <p:nvPr/>
          </p:nvSpPr>
          <p:spPr>
            <a:xfrm>
              <a:off x="0" y="1314283"/>
              <a:ext cx="15799012" cy="547158"/>
            </a:xfrm>
            <a:prstGeom prst="rect">
              <a:avLst/>
            </a:prstGeom>
          </p:spPr>
          <p:txBody>
            <a:bodyPr lIns="0" tIns="0" rIns="0" bIns="0" rtlCol="0" anchor="t">
              <a:spAutoFit/>
            </a:bodyPr>
            <a:lstStyle/>
            <a:p>
              <a:pPr algn="l">
                <a:lnSpc>
                  <a:spcPts val="3499"/>
                </a:lnSpc>
              </a:pPr>
              <a:endParaRPr/>
            </a:p>
          </p:txBody>
        </p:sp>
        <p:sp>
          <p:nvSpPr>
            <p:cNvPr id="9" name="TextBox 9"/>
            <p:cNvSpPr txBox="1"/>
            <p:nvPr/>
          </p:nvSpPr>
          <p:spPr>
            <a:xfrm>
              <a:off x="0" y="47625"/>
              <a:ext cx="15799012" cy="1061508"/>
            </a:xfrm>
            <a:prstGeom prst="rect">
              <a:avLst/>
            </a:prstGeom>
          </p:spPr>
          <p:txBody>
            <a:bodyPr lIns="0" tIns="0" rIns="0" bIns="0" rtlCol="0" anchor="t">
              <a:spAutoFit/>
            </a:bodyPr>
            <a:lstStyle/>
            <a:p>
              <a:pPr marL="0" lvl="0" indent="0" algn="l">
                <a:lnSpc>
                  <a:spcPts val="6049"/>
                </a:lnSpc>
                <a:spcBef>
                  <a:spcPct val="0"/>
                </a:spcBef>
              </a:pPr>
              <a:r>
                <a:rPr lang="en-US" sz="5499">
                  <a:solidFill>
                    <a:srgbClr val="1B4444"/>
                  </a:solidFill>
                  <a:latin typeface="Montserrat Classic Bold"/>
                </a:rPr>
                <a:t>PROBLEM STATEMENT</a:t>
              </a:r>
            </a:p>
          </p:txBody>
        </p:sp>
      </p:grpSp>
      <p:sp>
        <p:nvSpPr>
          <p:cNvPr id="10" name="Freeform 10"/>
          <p:cNvSpPr/>
          <p:nvPr/>
        </p:nvSpPr>
        <p:spPr>
          <a:xfrm flipH="1">
            <a:off x="12877959" y="-4827441"/>
            <a:ext cx="7666059" cy="6631969"/>
          </a:xfrm>
          <a:custGeom>
            <a:avLst/>
            <a:gdLst/>
            <a:ahLst/>
            <a:cxnLst/>
            <a:rect l="l" t="t" r="r" b="b"/>
            <a:pathLst>
              <a:path w="7666059" h="663196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769682" y="2358106"/>
            <a:ext cx="16748636" cy="5135637"/>
          </a:xfrm>
          <a:prstGeom prst="rect">
            <a:avLst/>
          </a:prstGeom>
        </p:spPr>
        <p:txBody>
          <a:bodyPr lIns="0" tIns="0" rIns="0" bIns="0" rtlCol="0" anchor="t">
            <a:spAutoFit/>
          </a:bodyPr>
          <a:lstStyle/>
          <a:p>
            <a:pPr>
              <a:lnSpc>
                <a:spcPts val="4108"/>
              </a:lnSpc>
              <a:spcBef>
                <a:spcPct val="0"/>
              </a:spcBef>
            </a:pPr>
            <a:r>
              <a:rPr lang="en-US" sz="2934">
                <a:solidFill>
                  <a:srgbClr val="000000"/>
                </a:solidFill>
                <a:latin typeface="Montserrat Classic"/>
              </a:rPr>
              <a:t>The escalating challenge of treating tuberculosis (TB) is compounded by the emergence of drug-resistant strains, making the disease increasingly formidable to manage. Timely detection of drug-resistant TB holds paramount importance in both patient care and curtailing the spread of the disease. To develop and validate a machine learning model that accurately predicts the likelihood of </a:t>
            </a:r>
            <a:r>
              <a:rPr lang="en-US" sz="2934">
                <a:solidFill>
                  <a:srgbClr val="FF3131"/>
                </a:solidFill>
                <a:latin typeface="Montserrat Classic"/>
              </a:rPr>
              <a:t>Tuberclosis</a:t>
            </a:r>
            <a:r>
              <a:rPr lang="en-US" sz="2934">
                <a:solidFill>
                  <a:srgbClr val="000000"/>
                </a:solidFill>
                <a:latin typeface="Montserrat Classic"/>
              </a:rPr>
              <a:t> in individuals by analyzing and processing symptomatic data of chest x-rays. This model aims to assist healthcare providers in early detection and timely intervention, thereby reducing the spread of the virus and facilitating appropriate medical responses. The overarching goal is to enhance public health response capabilities through the application of advanced data-driven technologies.</a:t>
            </a:r>
          </a:p>
        </p:txBody>
      </p:sp>
      <p:sp>
        <p:nvSpPr>
          <p:cNvPr id="12" name="Freeform 12"/>
          <p:cNvSpPr/>
          <p:nvPr/>
        </p:nvSpPr>
        <p:spPr>
          <a:xfrm rot="-10800000" flipH="1" flipV="1">
            <a:off x="13733400" y="-3052787"/>
            <a:ext cx="5955177" cy="5148971"/>
          </a:xfrm>
          <a:custGeom>
            <a:avLst/>
            <a:gdLst/>
            <a:ahLst/>
            <a:cxnLst/>
            <a:rect l="l" t="t" r="r" b="b"/>
            <a:pathLst>
              <a:path w="5955177" h="5148971">
                <a:moveTo>
                  <a:pt x="5955177" y="5148970"/>
                </a:moveTo>
                <a:lnTo>
                  <a:pt x="0" y="5148970"/>
                </a:lnTo>
                <a:lnTo>
                  <a:pt x="0" y="0"/>
                </a:lnTo>
                <a:lnTo>
                  <a:pt x="5955177" y="0"/>
                </a:lnTo>
                <a:lnTo>
                  <a:pt x="5955177" y="514897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4444"/>
        </a:solidFill>
        <a:effectLst/>
      </p:bgPr>
    </p:bg>
    <p:spTree>
      <p:nvGrpSpPr>
        <p:cNvPr id="1" name=""/>
        <p:cNvGrpSpPr/>
        <p:nvPr/>
      </p:nvGrpSpPr>
      <p:grpSpPr>
        <a:xfrm>
          <a:off x="0" y="0"/>
          <a:ext cx="0" cy="0"/>
          <a:chOff x="0" y="0"/>
          <a:chExt cx="0" cy="0"/>
        </a:xfrm>
      </p:grpSpPr>
      <p:sp>
        <p:nvSpPr>
          <p:cNvPr id="2" name="Freeform 2"/>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818936" y="1502162"/>
          <a:ext cx="16650129" cy="7282675"/>
        </p:xfrm>
        <a:graphic>
          <a:graphicData uri="http://schemas.openxmlformats.org/drawingml/2006/table">
            <a:tbl>
              <a:tblPr/>
              <a:tblGrid>
                <a:gridCol w="5463292">
                  <a:extLst>
                    <a:ext uri="{9D8B030D-6E8A-4147-A177-3AD203B41FA5}">
                      <a16:colId xmlns:a16="http://schemas.microsoft.com/office/drawing/2014/main" val="20000"/>
                    </a:ext>
                  </a:extLst>
                </a:gridCol>
                <a:gridCol w="4812518">
                  <a:extLst>
                    <a:ext uri="{9D8B030D-6E8A-4147-A177-3AD203B41FA5}">
                      <a16:colId xmlns:a16="http://schemas.microsoft.com/office/drawing/2014/main" val="20001"/>
                    </a:ext>
                  </a:extLst>
                </a:gridCol>
                <a:gridCol w="6374319">
                  <a:extLst>
                    <a:ext uri="{9D8B030D-6E8A-4147-A177-3AD203B41FA5}">
                      <a16:colId xmlns:a16="http://schemas.microsoft.com/office/drawing/2014/main" val="20002"/>
                    </a:ext>
                  </a:extLst>
                </a:gridCol>
              </a:tblGrid>
              <a:tr h="1332213">
                <a:tc>
                  <a:txBody>
                    <a:bodyPr/>
                    <a:lstStyle/>
                    <a:p>
                      <a:pPr algn="ctr">
                        <a:lnSpc>
                          <a:spcPts val="4339"/>
                        </a:lnSpc>
                        <a:defRPr/>
                      </a:pPr>
                      <a:r>
                        <a:rPr lang="en-US" sz="3099">
                          <a:solidFill>
                            <a:srgbClr val="000000"/>
                          </a:solidFill>
                          <a:latin typeface="Montserrat Classic Bold"/>
                        </a:rPr>
                        <a:t>AUTHOR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339"/>
                        </a:lnSpc>
                        <a:defRPr/>
                      </a:pPr>
                      <a:r>
                        <a:rPr lang="en-US" sz="3099">
                          <a:solidFill>
                            <a:srgbClr val="000000"/>
                          </a:solidFill>
                          <a:latin typeface="Montserrat Classic Bold"/>
                        </a:rPr>
                        <a:t>ACURACY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339"/>
                        </a:lnSpc>
                        <a:defRPr/>
                      </a:pPr>
                      <a:r>
                        <a:rPr lang="en-US" sz="3099">
                          <a:solidFill>
                            <a:srgbClr val="000000"/>
                          </a:solidFill>
                          <a:latin typeface="Montserrat Classic Bold"/>
                        </a:rPr>
                        <a:t>PARAMETER USED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009714">
                <a:tc>
                  <a:txBody>
                    <a:bodyPr/>
                    <a:lstStyle/>
                    <a:p>
                      <a:pPr algn="ctr">
                        <a:lnSpc>
                          <a:spcPts val="3079"/>
                        </a:lnSpc>
                        <a:defRPr/>
                      </a:pPr>
                      <a:r>
                        <a:rPr lang="en-US" sz="2199">
                          <a:solidFill>
                            <a:srgbClr val="FFFFFF"/>
                          </a:solidFill>
                          <a:latin typeface="Montserrat Classic"/>
                        </a:rPr>
                        <a:t>BUI &amp; YANIV 2023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Montserrat Classic"/>
                        </a:rPr>
                        <a:t>91.4%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Precision, Recall, Accuracy, F1 Score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35187">
                <a:tc>
                  <a:txBody>
                    <a:bodyPr/>
                    <a:lstStyle/>
                    <a:p>
                      <a:pPr algn="ctr">
                        <a:lnSpc>
                          <a:spcPts val="3079"/>
                        </a:lnSpc>
                        <a:defRPr/>
                      </a:pPr>
                      <a:r>
                        <a:rPr lang="en-US" sz="2199">
                          <a:solidFill>
                            <a:srgbClr val="FFFFFF"/>
                          </a:solidFill>
                          <a:latin typeface="Montserrat Classic"/>
                        </a:rPr>
                        <a:t>HENDRICK HENDRIK 2021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94.8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Identification of driver mutations, distinguishing them from neutral ones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35187">
                <a:tc>
                  <a:txBody>
                    <a:bodyPr/>
                    <a:lstStyle/>
                    <a:p>
                      <a:pPr algn="ctr">
                        <a:lnSpc>
                          <a:spcPts val="3219"/>
                        </a:lnSpc>
                        <a:defRPr/>
                      </a:pPr>
                      <a:r>
                        <a:rPr lang="en-US" sz="2299">
                          <a:solidFill>
                            <a:srgbClr val="FFFFFF"/>
                          </a:solidFill>
                          <a:latin typeface="Montserrat Classic"/>
                        </a:rPr>
                        <a:t>RAHMAT HEDAYAT, 2021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91.8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Quality of variant prioritization in driver mutation prediction pipelines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35187">
                <a:tc>
                  <a:txBody>
                    <a:bodyPr/>
                    <a:lstStyle/>
                    <a:p>
                      <a:pPr algn="ctr">
                        <a:lnSpc>
                          <a:spcPts val="3219"/>
                        </a:lnSpc>
                        <a:defRPr/>
                      </a:pPr>
                      <a:r>
                        <a:rPr lang="en-US" sz="2299">
                          <a:solidFill>
                            <a:srgbClr val="FFFFFF"/>
                          </a:solidFill>
                          <a:latin typeface="Montserrat Classic"/>
                        </a:rPr>
                        <a:t>ZHI HAO WANG, 2021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98.1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Quality of variant prioritization in driver mutation prediction pipelines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235187">
                <a:tc>
                  <a:txBody>
                    <a:bodyPr/>
                    <a:lstStyle/>
                    <a:p>
                      <a:pPr algn="ctr">
                        <a:lnSpc>
                          <a:spcPts val="3219"/>
                        </a:lnSpc>
                        <a:defRPr/>
                      </a:pPr>
                      <a:r>
                        <a:rPr lang="en-US" sz="2299">
                          <a:solidFill>
                            <a:srgbClr val="FFFFFF"/>
                          </a:solidFill>
                          <a:latin typeface="Montserrat Classic"/>
                        </a:rPr>
                        <a:t>MICHAEL HARRIS, 2023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94.2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Montserrat Classic"/>
                        </a:rPr>
                        <a:t>Genomic mutations analysis for personalized treatment strategies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229437" y="394928"/>
            <a:ext cx="8715459"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E5E5E5"/>
                </a:solidFill>
                <a:latin typeface="Montserrat Classic Bold"/>
              </a:rPr>
              <a:t>LITERATURE REVIEW</a:t>
            </a:r>
          </a:p>
        </p:txBody>
      </p:sp>
      <p:sp>
        <p:nvSpPr>
          <p:cNvPr id="5" name="TextBox 5"/>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alpha val="57647"/>
              </a:srgbClr>
            </a:solidFill>
            <a:ln cap="sq">
              <a:noFill/>
              <a:prstDash val="solid"/>
              <a:miter/>
            </a:ln>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525" y="0"/>
            <a:ext cx="18290561" cy="9258300"/>
          </a:xfrm>
          <a:custGeom>
            <a:avLst/>
            <a:gdLst/>
            <a:ahLst/>
            <a:cxnLst/>
            <a:rect l="l" t="t" r="r" b="b"/>
            <a:pathLst>
              <a:path w="18290561" h="9258300">
                <a:moveTo>
                  <a:pt x="0" y="0"/>
                </a:moveTo>
                <a:lnTo>
                  <a:pt x="18290561" y="0"/>
                </a:lnTo>
                <a:lnTo>
                  <a:pt x="18290561" y="9258300"/>
                </a:lnTo>
                <a:lnTo>
                  <a:pt x="0" y="9258300"/>
                </a:lnTo>
                <a:lnTo>
                  <a:pt x="0" y="0"/>
                </a:lnTo>
                <a:close/>
              </a:path>
            </a:pathLst>
          </a:custGeom>
          <a:blipFill>
            <a:blip r:embed="rId4">
              <a:alphaModFix amt="46000"/>
            </a:blip>
            <a:stretch>
              <a:fillRect l="-19927" r="-19927"/>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05</a:t>
            </a:r>
          </a:p>
        </p:txBody>
      </p:sp>
      <p:sp>
        <p:nvSpPr>
          <p:cNvPr id="8" name="TextBox 8"/>
          <p:cNvSpPr txBox="1"/>
          <p:nvPr/>
        </p:nvSpPr>
        <p:spPr>
          <a:xfrm>
            <a:off x="9139238" y="4802953"/>
            <a:ext cx="3709223" cy="266700"/>
          </a:xfrm>
          <a:prstGeom prst="rect">
            <a:avLst/>
          </a:prstGeom>
        </p:spPr>
        <p:txBody>
          <a:bodyPr lIns="0" tIns="0" rIns="0" bIns="0" rtlCol="0" anchor="t">
            <a:spAutoFit/>
          </a:bodyPr>
          <a:lstStyle/>
          <a:p>
            <a:pPr algn="ctr">
              <a:lnSpc>
                <a:spcPts val="2100"/>
              </a:lnSpc>
              <a:spcBef>
                <a:spcPct val="0"/>
              </a:spcBef>
            </a:pPr>
            <a:endParaRPr/>
          </a:p>
        </p:txBody>
      </p:sp>
      <p:sp>
        <p:nvSpPr>
          <p:cNvPr id="9" name="TextBox 9"/>
          <p:cNvSpPr txBox="1"/>
          <p:nvPr/>
        </p:nvSpPr>
        <p:spPr>
          <a:xfrm>
            <a:off x="-1945239" y="126039"/>
            <a:ext cx="9685429" cy="1160768"/>
          </a:xfrm>
          <a:prstGeom prst="rect">
            <a:avLst/>
          </a:prstGeom>
        </p:spPr>
        <p:txBody>
          <a:bodyPr lIns="0" tIns="0" rIns="0" bIns="0" rtlCol="0" anchor="t">
            <a:spAutoFit/>
          </a:bodyPr>
          <a:lstStyle/>
          <a:p>
            <a:pPr algn="ctr">
              <a:lnSpc>
                <a:spcPts val="9520"/>
              </a:lnSpc>
            </a:pPr>
            <a:r>
              <a:rPr lang="en-US" sz="6800">
                <a:solidFill>
                  <a:srgbClr val="1B4444"/>
                </a:solidFill>
                <a:latin typeface="Canva Sans Bold"/>
              </a:rPr>
              <a:t>Motivations</a:t>
            </a:r>
          </a:p>
        </p:txBody>
      </p:sp>
      <p:sp>
        <p:nvSpPr>
          <p:cNvPr id="10" name="TextBox 10"/>
          <p:cNvSpPr txBox="1"/>
          <p:nvPr/>
        </p:nvSpPr>
        <p:spPr>
          <a:xfrm>
            <a:off x="292643" y="1805117"/>
            <a:ext cx="17177459" cy="18103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Montserrat Classic Bold"/>
              </a:rPr>
              <a:t>1. Global Health Impact</a:t>
            </a:r>
            <a:r>
              <a:rPr lang="en-US" sz="2599">
                <a:solidFill>
                  <a:srgbClr val="000000"/>
                </a:solidFill>
                <a:latin typeface="Montserrat Classic"/>
              </a:rPr>
              <a:t>: Tuberculosis (TB) remains a significant global health threat, particularly with the emergence of drug-resistant strains. Motivated by the urgent need to address this pressing issue, there is a growing impetus to develop innovative approaches for early detection and effective management of drug-resistant TB.</a:t>
            </a:r>
          </a:p>
        </p:txBody>
      </p:sp>
      <p:sp>
        <p:nvSpPr>
          <p:cNvPr id="11" name="TextBox 11"/>
          <p:cNvSpPr txBox="1"/>
          <p:nvPr/>
        </p:nvSpPr>
        <p:spPr>
          <a:xfrm>
            <a:off x="292643" y="4177478"/>
            <a:ext cx="17995357" cy="18103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Montserrat Classic"/>
              </a:rPr>
              <a:t>2.</a:t>
            </a:r>
            <a:r>
              <a:rPr lang="en-US" sz="2599">
                <a:solidFill>
                  <a:srgbClr val="000000"/>
                </a:solidFill>
                <a:latin typeface="Montserrat Classic Bold"/>
              </a:rPr>
              <a:t> Treatment Challenges</a:t>
            </a:r>
            <a:r>
              <a:rPr lang="en-US" sz="2599">
                <a:solidFill>
                  <a:srgbClr val="000000"/>
                </a:solidFill>
                <a:latin typeface="Montserrat Classic"/>
              </a:rPr>
              <a:t>: The treatment of drug-resistant TB poses significant challenges due to lower treatment success rates compared to drug-sensitive TB. Addressing these challenges requires a deeper understanding of TB pathogenesis, drug susceptibility, and treatment outcomes, motivating research efforts to explore novel methodologies.</a:t>
            </a:r>
          </a:p>
        </p:txBody>
      </p:sp>
      <p:sp>
        <p:nvSpPr>
          <p:cNvPr id="12" name="TextBox 12"/>
          <p:cNvSpPr txBox="1"/>
          <p:nvPr/>
        </p:nvSpPr>
        <p:spPr>
          <a:xfrm>
            <a:off x="257175" y="6552710"/>
            <a:ext cx="17694838" cy="18103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Montserrat Classic"/>
              </a:rPr>
              <a:t>3</a:t>
            </a:r>
            <a:r>
              <a:rPr lang="en-US" sz="2599">
                <a:solidFill>
                  <a:srgbClr val="000000"/>
                </a:solidFill>
                <a:latin typeface="Montserrat Classic Bold"/>
              </a:rPr>
              <a:t>. Data Availability</a:t>
            </a:r>
            <a:r>
              <a:rPr lang="en-US" sz="2599">
                <a:solidFill>
                  <a:srgbClr val="000000"/>
                </a:solidFill>
                <a:latin typeface="Montserrat Classic"/>
              </a:rPr>
              <a:t>: The TB Portals program offers a unique opportunity to access a comprehensive dataset encompassing diverse information such as radiological images, genomic sequences, and clinical data from TB patients worldwide. The availability of such rich data sources motivates researchers to explore advanced analytical techniques to extract meaningful insights and improve TB management strategies.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6393"/>
            <a:ext cx="15728030" cy="1050607"/>
            <a:chOff x="0" y="0"/>
            <a:chExt cx="4142362" cy="276703"/>
          </a:xfrm>
        </p:grpSpPr>
        <p:sp>
          <p:nvSpPr>
            <p:cNvPr id="3" name="Freeform 3"/>
            <p:cNvSpPr/>
            <p:nvPr/>
          </p:nvSpPr>
          <p:spPr>
            <a:xfrm>
              <a:off x="0" y="0"/>
              <a:ext cx="4142362" cy="276703"/>
            </a:xfrm>
            <a:custGeom>
              <a:avLst/>
              <a:gdLst/>
              <a:ahLst/>
              <a:cxnLst/>
              <a:rect l="l" t="t" r="r" b="b"/>
              <a:pathLst>
                <a:path w="4142362" h="276703">
                  <a:moveTo>
                    <a:pt x="0" y="0"/>
                  </a:moveTo>
                  <a:lnTo>
                    <a:pt x="4142362" y="0"/>
                  </a:lnTo>
                  <a:lnTo>
                    <a:pt x="4142362" y="276703"/>
                  </a:lnTo>
                  <a:lnTo>
                    <a:pt x="0" y="276703"/>
                  </a:lnTo>
                  <a:close/>
                </a:path>
              </a:pathLst>
            </a:custGeom>
            <a:solidFill>
              <a:srgbClr val="1B4444">
                <a:alpha val="57647"/>
              </a:srgbClr>
            </a:solidFill>
            <a:ln cap="sq">
              <a:noFill/>
              <a:prstDash val="solid"/>
              <a:miter/>
            </a:ln>
          </p:spPr>
        </p:sp>
        <p:sp>
          <p:nvSpPr>
            <p:cNvPr id="4" name="TextBox 4"/>
            <p:cNvSpPr txBox="1"/>
            <p:nvPr/>
          </p:nvSpPr>
          <p:spPr>
            <a:xfrm>
              <a:off x="0" y="-38100"/>
              <a:ext cx="4142362" cy="314803"/>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043" y="0"/>
            <a:ext cx="18290561" cy="9258300"/>
          </a:xfrm>
          <a:custGeom>
            <a:avLst/>
            <a:gdLst/>
            <a:ahLst/>
            <a:cxnLst/>
            <a:rect l="l" t="t" r="r" b="b"/>
            <a:pathLst>
              <a:path w="18290561" h="9258300">
                <a:moveTo>
                  <a:pt x="0" y="0"/>
                </a:moveTo>
                <a:lnTo>
                  <a:pt x="18290561" y="0"/>
                </a:lnTo>
                <a:lnTo>
                  <a:pt x="18290561" y="9258300"/>
                </a:lnTo>
                <a:lnTo>
                  <a:pt x="0" y="9258300"/>
                </a:lnTo>
                <a:lnTo>
                  <a:pt x="0" y="0"/>
                </a:lnTo>
                <a:close/>
              </a:path>
            </a:pathLst>
          </a:custGeom>
          <a:blipFill>
            <a:blip r:embed="rId4">
              <a:alphaModFix amt="46000"/>
            </a:blip>
            <a:stretch>
              <a:fillRect l="-19927" r="-19927"/>
            </a:stretch>
          </a:blipFill>
        </p:spPr>
      </p:sp>
      <p:sp>
        <p:nvSpPr>
          <p:cNvPr id="7" name="TextBox 7"/>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05</a:t>
            </a:r>
          </a:p>
        </p:txBody>
      </p:sp>
      <p:sp>
        <p:nvSpPr>
          <p:cNvPr id="8" name="TextBox 8"/>
          <p:cNvSpPr txBox="1"/>
          <p:nvPr/>
        </p:nvSpPr>
        <p:spPr>
          <a:xfrm>
            <a:off x="9139238" y="4802953"/>
            <a:ext cx="3709223" cy="266700"/>
          </a:xfrm>
          <a:prstGeom prst="rect">
            <a:avLst/>
          </a:prstGeom>
        </p:spPr>
        <p:txBody>
          <a:bodyPr lIns="0" tIns="0" rIns="0" bIns="0" rtlCol="0" anchor="t">
            <a:spAutoFit/>
          </a:bodyPr>
          <a:lstStyle/>
          <a:p>
            <a:pPr algn="ctr">
              <a:lnSpc>
                <a:spcPts val="2100"/>
              </a:lnSpc>
              <a:spcBef>
                <a:spcPct val="0"/>
              </a:spcBef>
            </a:pPr>
            <a:endParaRPr/>
          </a:p>
        </p:txBody>
      </p:sp>
      <p:sp>
        <p:nvSpPr>
          <p:cNvPr id="9" name="TextBox 9"/>
          <p:cNvSpPr txBox="1"/>
          <p:nvPr/>
        </p:nvSpPr>
        <p:spPr>
          <a:xfrm>
            <a:off x="-546192" y="381641"/>
            <a:ext cx="9685429" cy="1160768"/>
          </a:xfrm>
          <a:prstGeom prst="rect">
            <a:avLst/>
          </a:prstGeom>
        </p:spPr>
        <p:txBody>
          <a:bodyPr lIns="0" tIns="0" rIns="0" bIns="0" rtlCol="0" anchor="t">
            <a:spAutoFit/>
          </a:bodyPr>
          <a:lstStyle/>
          <a:p>
            <a:pPr algn="ctr">
              <a:lnSpc>
                <a:spcPts val="9520"/>
              </a:lnSpc>
            </a:pPr>
            <a:r>
              <a:rPr lang="en-US" sz="6800">
                <a:solidFill>
                  <a:srgbClr val="1B4444"/>
                </a:solidFill>
                <a:latin typeface="Canva Sans Bold"/>
              </a:rPr>
              <a:t>OBJECTIVE </a:t>
            </a:r>
          </a:p>
        </p:txBody>
      </p:sp>
      <p:sp>
        <p:nvSpPr>
          <p:cNvPr id="10" name="TextBox 10"/>
          <p:cNvSpPr txBox="1"/>
          <p:nvPr/>
        </p:nvSpPr>
        <p:spPr>
          <a:xfrm>
            <a:off x="1439670" y="2244019"/>
            <a:ext cx="15040634" cy="4703588"/>
          </a:xfrm>
          <a:prstGeom prst="rect">
            <a:avLst/>
          </a:prstGeom>
        </p:spPr>
        <p:txBody>
          <a:bodyPr lIns="0" tIns="0" rIns="0" bIns="0" rtlCol="0" anchor="t">
            <a:spAutoFit/>
          </a:bodyPr>
          <a:lstStyle/>
          <a:p>
            <a:pPr marL="722203" lvl="1" indent="-361101">
              <a:lnSpc>
                <a:spcPts val="4683"/>
              </a:lnSpc>
              <a:buFont typeface="Arial"/>
              <a:buChar char="•"/>
            </a:pPr>
            <a:r>
              <a:rPr lang="en-US" sz="3345">
                <a:solidFill>
                  <a:srgbClr val="000000"/>
                </a:solidFill>
                <a:latin typeface="Montserrat Classic"/>
              </a:rPr>
              <a:t> Our primary aim is to explore the synergies between radiological features extracted from chest X-rays in enhancing the identification of drug susceptibility types and predicting the presence of the disease in a human body.</a:t>
            </a:r>
          </a:p>
          <a:p>
            <a:pPr>
              <a:lnSpc>
                <a:spcPts val="4683"/>
              </a:lnSpc>
            </a:pPr>
            <a:endParaRPr lang="en-US" sz="3345">
              <a:solidFill>
                <a:srgbClr val="000000"/>
              </a:solidFill>
              <a:latin typeface="Montserrat Classic"/>
            </a:endParaRPr>
          </a:p>
          <a:p>
            <a:pPr marL="722203" lvl="1" indent="-361101">
              <a:lnSpc>
                <a:spcPts val="4683"/>
              </a:lnSpc>
              <a:buFont typeface="Arial"/>
              <a:buChar char="•"/>
            </a:pPr>
            <a:r>
              <a:rPr lang="en-US" sz="3345">
                <a:solidFill>
                  <a:srgbClr val="000000"/>
                </a:solidFill>
                <a:latin typeface="Montserrat Classic"/>
              </a:rPr>
              <a:t>Through a series of rigorous evaluation studies, we demonstrate the efficacy of integrating radiological and genomic features in refining predictive models for detection outcomes.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63691"/>
            <a:ext cx="18288000" cy="2884782"/>
            <a:chOff x="0" y="0"/>
            <a:chExt cx="4816593" cy="759778"/>
          </a:xfrm>
        </p:grpSpPr>
        <p:sp>
          <p:nvSpPr>
            <p:cNvPr id="3" name="Freeform 3"/>
            <p:cNvSpPr/>
            <p:nvPr/>
          </p:nvSpPr>
          <p:spPr>
            <a:xfrm>
              <a:off x="0" y="0"/>
              <a:ext cx="4816592" cy="759778"/>
            </a:xfrm>
            <a:custGeom>
              <a:avLst/>
              <a:gdLst/>
              <a:ahLst/>
              <a:cxnLst/>
              <a:rect l="l" t="t" r="r" b="b"/>
              <a:pathLst>
                <a:path w="4816592" h="759778">
                  <a:moveTo>
                    <a:pt x="0" y="0"/>
                  </a:moveTo>
                  <a:lnTo>
                    <a:pt x="4816592" y="0"/>
                  </a:lnTo>
                  <a:lnTo>
                    <a:pt x="4816592" y="759778"/>
                  </a:lnTo>
                  <a:lnTo>
                    <a:pt x="0" y="759778"/>
                  </a:lnTo>
                  <a:close/>
                </a:path>
              </a:pathLst>
            </a:custGeom>
            <a:solidFill>
              <a:srgbClr val="1B4444"/>
            </a:solidFill>
          </p:spPr>
        </p:sp>
        <p:sp>
          <p:nvSpPr>
            <p:cNvPr id="4" name="TextBox 4"/>
            <p:cNvSpPr txBox="1"/>
            <p:nvPr/>
          </p:nvSpPr>
          <p:spPr>
            <a:xfrm>
              <a:off x="0" y="-38100"/>
              <a:ext cx="4816593" cy="79787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583488" y="2873704"/>
            <a:ext cx="9704512" cy="5565593"/>
          </a:xfrm>
          <a:custGeom>
            <a:avLst/>
            <a:gdLst/>
            <a:ahLst/>
            <a:cxnLst/>
            <a:rect l="l" t="t" r="r" b="b"/>
            <a:pathLst>
              <a:path w="9704512" h="5565593">
                <a:moveTo>
                  <a:pt x="0" y="0"/>
                </a:moveTo>
                <a:lnTo>
                  <a:pt x="9704512" y="0"/>
                </a:lnTo>
                <a:lnTo>
                  <a:pt x="9704512" y="5565593"/>
                </a:lnTo>
                <a:lnTo>
                  <a:pt x="0" y="5565593"/>
                </a:lnTo>
                <a:lnTo>
                  <a:pt x="0" y="0"/>
                </a:lnTo>
                <a:close/>
              </a:path>
            </a:pathLst>
          </a:custGeom>
          <a:blipFill>
            <a:blip r:embed="rId4"/>
            <a:stretch>
              <a:fillRect l="-7124" r="-20403"/>
            </a:stretch>
          </a:blipFill>
        </p:spPr>
      </p:sp>
      <p:sp>
        <p:nvSpPr>
          <p:cNvPr id="7" name="TextBox 7"/>
          <p:cNvSpPr txBox="1"/>
          <p:nvPr/>
        </p:nvSpPr>
        <p:spPr>
          <a:xfrm>
            <a:off x="740289" y="660400"/>
            <a:ext cx="7394078" cy="784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E5E5E5"/>
                </a:solidFill>
                <a:latin typeface="Montserrat Classic Bold"/>
              </a:rPr>
              <a:t>DATA DESCRIPTION</a:t>
            </a:r>
          </a:p>
        </p:txBody>
      </p:sp>
      <p:sp>
        <p:nvSpPr>
          <p:cNvPr id="8" name="TextBox 8"/>
          <p:cNvSpPr txBox="1"/>
          <p:nvPr/>
        </p:nvSpPr>
        <p:spPr>
          <a:xfrm>
            <a:off x="14376776" y="1009650"/>
            <a:ext cx="2882524" cy="273685"/>
          </a:xfrm>
          <a:prstGeom prst="rect">
            <a:avLst/>
          </a:prstGeom>
        </p:spPr>
        <p:txBody>
          <a:bodyPr lIns="0" tIns="0" rIns="0" bIns="0" rtlCol="0" anchor="t">
            <a:spAutoFit/>
          </a:bodyPr>
          <a:lstStyle/>
          <a:p>
            <a:pPr marL="0" lvl="0" indent="0" algn="r">
              <a:lnSpc>
                <a:spcPts val="2210"/>
              </a:lnSpc>
              <a:spcBef>
                <a:spcPct val="0"/>
              </a:spcBef>
            </a:pPr>
            <a:r>
              <a:rPr lang="en-US" sz="1700" u="sng">
                <a:solidFill>
                  <a:srgbClr val="E5E5E5"/>
                </a:solidFill>
                <a:latin typeface="Montserrat Classic"/>
                <a:hlinkClick r:id="rId5" action="ppaction://hlinksldjump"/>
              </a:rPr>
              <a:t>Back to Agenda</a:t>
            </a:r>
          </a:p>
        </p:txBody>
      </p:sp>
      <p:sp>
        <p:nvSpPr>
          <p:cNvPr id="9" name="TextBox 9"/>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07</a:t>
            </a:r>
          </a:p>
        </p:txBody>
      </p:sp>
      <p:sp>
        <p:nvSpPr>
          <p:cNvPr id="10" name="TextBox 10"/>
          <p:cNvSpPr txBox="1"/>
          <p:nvPr/>
        </p:nvSpPr>
        <p:spPr>
          <a:xfrm>
            <a:off x="266225" y="2100881"/>
            <a:ext cx="7868142" cy="7556353"/>
          </a:xfrm>
          <a:prstGeom prst="rect">
            <a:avLst/>
          </a:prstGeom>
        </p:spPr>
        <p:txBody>
          <a:bodyPr lIns="0" tIns="0" rIns="0" bIns="0" rtlCol="0" anchor="t">
            <a:spAutoFit/>
          </a:bodyPr>
          <a:lstStyle/>
          <a:p>
            <a:pPr algn="just">
              <a:lnSpc>
                <a:spcPts val="4033"/>
              </a:lnSpc>
            </a:pPr>
            <a:endParaRPr/>
          </a:p>
          <a:p>
            <a:pPr algn="just">
              <a:lnSpc>
                <a:spcPts val="4033"/>
              </a:lnSpc>
            </a:pPr>
            <a:r>
              <a:rPr lang="en-US" sz="2880">
                <a:solidFill>
                  <a:srgbClr val="000000"/>
                </a:solidFill>
                <a:latin typeface="Canva Sans Bold"/>
              </a:rPr>
              <a:t>A team of researchers from Qatar University, Doha, Qatar, and the University of Dhaka, Bangladesh along with their collaborators from Malaysia in collaboration with medical doctors from Hamad Medical Corporation and Bangladesh have created a database of chest X-ray images for Tuberculosis (TB) positive cases along with Normal images. In our current release, there are 700 TB images publicly accessible and 2800 TB images can be downloaded from NIAID TB portal[3] by signing an agreement, and 3500 normal images.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63691"/>
            <a:ext cx="18288000" cy="2884782"/>
            <a:chOff x="0" y="0"/>
            <a:chExt cx="4816593" cy="759778"/>
          </a:xfrm>
        </p:grpSpPr>
        <p:sp>
          <p:nvSpPr>
            <p:cNvPr id="3" name="Freeform 3"/>
            <p:cNvSpPr/>
            <p:nvPr/>
          </p:nvSpPr>
          <p:spPr>
            <a:xfrm>
              <a:off x="0" y="0"/>
              <a:ext cx="4816592" cy="759778"/>
            </a:xfrm>
            <a:custGeom>
              <a:avLst/>
              <a:gdLst/>
              <a:ahLst/>
              <a:cxnLst/>
              <a:rect l="l" t="t" r="r" b="b"/>
              <a:pathLst>
                <a:path w="4816592" h="759778">
                  <a:moveTo>
                    <a:pt x="0" y="0"/>
                  </a:moveTo>
                  <a:lnTo>
                    <a:pt x="4816592" y="0"/>
                  </a:lnTo>
                  <a:lnTo>
                    <a:pt x="4816592" y="759778"/>
                  </a:lnTo>
                  <a:lnTo>
                    <a:pt x="0" y="759778"/>
                  </a:lnTo>
                  <a:close/>
                </a:path>
              </a:pathLst>
            </a:custGeom>
            <a:solidFill>
              <a:srgbClr val="1B4444"/>
            </a:solidFill>
          </p:spPr>
        </p:sp>
        <p:sp>
          <p:nvSpPr>
            <p:cNvPr id="4" name="TextBox 4"/>
            <p:cNvSpPr txBox="1"/>
            <p:nvPr/>
          </p:nvSpPr>
          <p:spPr>
            <a:xfrm>
              <a:off x="0" y="-38100"/>
              <a:ext cx="4816593" cy="79787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338789" y="9236393"/>
            <a:ext cx="8757453" cy="7571877"/>
          </a:xfrm>
          <a:custGeom>
            <a:avLst/>
            <a:gdLst/>
            <a:ahLst/>
            <a:cxnLst/>
            <a:rect l="l" t="t" r="r" b="b"/>
            <a:pathLst>
              <a:path w="8757453" h="7571877">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22731" y="2457379"/>
            <a:ext cx="8362414" cy="6661775"/>
          </a:xfrm>
          <a:custGeom>
            <a:avLst/>
            <a:gdLst/>
            <a:ahLst/>
            <a:cxnLst/>
            <a:rect l="l" t="t" r="r" b="b"/>
            <a:pathLst>
              <a:path w="8362414" h="6661775">
                <a:moveTo>
                  <a:pt x="0" y="0"/>
                </a:moveTo>
                <a:lnTo>
                  <a:pt x="8362413" y="0"/>
                </a:lnTo>
                <a:lnTo>
                  <a:pt x="8362413" y="6661776"/>
                </a:lnTo>
                <a:lnTo>
                  <a:pt x="0" y="6661776"/>
                </a:lnTo>
                <a:lnTo>
                  <a:pt x="0" y="0"/>
                </a:lnTo>
                <a:close/>
              </a:path>
            </a:pathLst>
          </a:custGeom>
          <a:blipFill>
            <a:blip r:embed="rId4"/>
            <a:stretch>
              <a:fillRect l="-7771" t="-27537" r="-33044" b="-144"/>
            </a:stretch>
          </a:blipFill>
        </p:spPr>
      </p:sp>
      <p:sp>
        <p:nvSpPr>
          <p:cNvPr id="7" name="TextBox 7"/>
          <p:cNvSpPr txBox="1"/>
          <p:nvPr/>
        </p:nvSpPr>
        <p:spPr>
          <a:xfrm>
            <a:off x="740289" y="660400"/>
            <a:ext cx="6595403" cy="1546225"/>
          </a:xfrm>
          <a:prstGeom prst="rect">
            <a:avLst/>
          </a:prstGeom>
        </p:spPr>
        <p:txBody>
          <a:bodyPr lIns="0" tIns="0" rIns="0" bIns="0" rtlCol="0" anchor="t">
            <a:spAutoFit/>
          </a:bodyPr>
          <a:lstStyle/>
          <a:p>
            <a:pPr marL="0" lvl="0" indent="0" algn="l">
              <a:lnSpc>
                <a:spcPts val="6049"/>
              </a:lnSpc>
              <a:spcBef>
                <a:spcPct val="0"/>
              </a:spcBef>
            </a:pPr>
            <a:r>
              <a:rPr lang="en-US" sz="5499">
                <a:solidFill>
                  <a:srgbClr val="E5E5E5"/>
                </a:solidFill>
                <a:latin typeface="Montserrat Classic Bold"/>
              </a:rPr>
              <a:t>DATA UNDERSTANDING</a:t>
            </a:r>
          </a:p>
        </p:txBody>
      </p:sp>
      <p:sp>
        <p:nvSpPr>
          <p:cNvPr id="8" name="TextBox 8"/>
          <p:cNvSpPr txBox="1"/>
          <p:nvPr/>
        </p:nvSpPr>
        <p:spPr>
          <a:xfrm>
            <a:off x="16710989" y="9610567"/>
            <a:ext cx="548311" cy="273685"/>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07</a:t>
            </a:r>
          </a:p>
        </p:txBody>
      </p:sp>
      <p:sp>
        <p:nvSpPr>
          <p:cNvPr id="9" name="TextBox 9"/>
          <p:cNvSpPr txBox="1"/>
          <p:nvPr/>
        </p:nvSpPr>
        <p:spPr>
          <a:xfrm>
            <a:off x="633284" y="3191905"/>
            <a:ext cx="5574198" cy="5323776"/>
          </a:xfrm>
          <a:prstGeom prst="rect">
            <a:avLst/>
          </a:prstGeom>
        </p:spPr>
        <p:txBody>
          <a:bodyPr lIns="0" tIns="0" rIns="0" bIns="0" rtlCol="0" anchor="t">
            <a:spAutoFit/>
          </a:bodyPr>
          <a:lstStyle/>
          <a:p>
            <a:pPr>
              <a:lnSpc>
                <a:spcPts val="4238"/>
              </a:lnSpc>
              <a:spcBef>
                <a:spcPct val="0"/>
              </a:spcBef>
            </a:pPr>
            <a:r>
              <a:rPr lang="en-US" sz="3027">
                <a:solidFill>
                  <a:srgbClr val="000000"/>
                </a:solidFill>
                <a:latin typeface="Montserrat Classic"/>
              </a:rPr>
              <a:t>NCBI(National Center for Biotechnology) datasets and the National Library of Medicine (NLM) X-ray set were included in this study. The dataset collected 3500 normal and 700 abnormal CXR showing various manifestations of TB in PNG format.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1605</Words>
  <Application>Microsoft Macintosh PowerPoint</Application>
  <PresentationFormat>Custom</PresentationFormat>
  <Paragraphs>126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Montserrat Semi-Bold</vt:lpstr>
      <vt:lpstr>Canva Sans Bold</vt:lpstr>
      <vt:lpstr>Montserrat Classic</vt:lpstr>
      <vt:lpstr>Arial</vt:lpstr>
      <vt:lpstr>Montserrat Classic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ML_Presentation_BT22CSA029,042,043,034</dc:title>
  <cp:lastModifiedBy>Prajwal Prasad</cp:lastModifiedBy>
  <cp:revision>2</cp:revision>
  <dcterms:created xsi:type="dcterms:W3CDTF">2006-08-16T00:00:00Z</dcterms:created>
  <dcterms:modified xsi:type="dcterms:W3CDTF">2024-05-02T09:26:38Z</dcterms:modified>
  <dc:identifier>DAGEAE-Rnj4</dc:identifier>
</cp:coreProperties>
</file>